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4" r:id="rId13"/>
    <p:sldId id="271" r:id="rId14"/>
    <p:sldId id="275" r:id="rId15"/>
    <p:sldId id="273" r:id="rId16"/>
    <p:sldId id="276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10.m4a"/><Relationship Id="rId7" Type="http://schemas.openxmlformats.org/officeDocument/2006/relationships/image" Target="../media/image5.png"/><Relationship Id="rId2" Type="http://schemas.microsoft.com/office/2007/relationships/media" Target="../media/media10.m4a"/><Relationship Id="rId1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2" Type="http://schemas.microsoft.com/office/2007/relationships/media" Target="../media/media12.m4a"/><Relationship Id="rId1" Type="http://schemas.openxmlformats.org/officeDocument/2006/relationships/tags" Target="../tags/tag8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2" Type="http://schemas.microsoft.com/office/2007/relationships/media" Target="../media/media15.m4a"/><Relationship Id="rId1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2" Type="http://schemas.microsoft.com/office/2007/relationships/media" Target="../media/media16.m4a"/><Relationship Id="rId1" Type="http://schemas.openxmlformats.org/officeDocument/2006/relationships/tags" Target="../tags/tag10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3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4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5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2" Type="http://schemas.microsoft.com/office/2007/relationships/media" Target="../media/media9.m4a"/><Relationship Id="rId1" Type="http://schemas.openxmlformats.org/officeDocument/2006/relationships/tags" Target="../tags/tag6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Töne Erzeugen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Kammerton A 440Hz</a:t>
            </a:r>
            <a:endParaRPr lang="de-DE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66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821"/>
    </mc:Choice>
    <mc:Fallback>
      <p:transition spd="slow" advTm="308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uppieren 41"/>
          <p:cNvGrpSpPr/>
          <p:nvPr/>
        </p:nvGrpSpPr>
        <p:grpSpPr>
          <a:xfrm>
            <a:off x="110613" y="3529382"/>
            <a:ext cx="7731809" cy="3155732"/>
            <a:chOff x="110613" y="1389413"/>
            <a:chExt cx="10769744" cy="5362673"/>
          </a:xfrm>
        </p:grpSpPr>
        <p:sp>
          <p:nvSpPr>
            <p:cNvPr id="43" name="Rechteck 42"/>
            <p:cNvSpPr/>
            <p:nvPr/>
          </p:nvSpPr>
          <p:spPr>
            <a:xfrm>
              <a:off x="6697683" y="1389413"/>
              <a:ext cx="4182674" cy="71251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6697683" y="4522520"/>
              <a:ext cx="4182674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5" name="Rechteck 44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6" name="Rechteck 45"/>
            <p:cNvSpPr/>
            <p:nvPr/>
          </p:nvSpPr>
          <p:spPr>
            <a:xfrm>
              <a:off x="4011880" y="2387474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7" name="Rechteck 46"/>
            <p:cNvSpPr/>
            <p:nvPr/>
          </p:nvSpPr>
          <p:spPr>
            <a:xfrm>
              <a:off x="2968830" y="4902530"/>
              <a:ext cx="2371099" cy="71251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8" name="Freihandform 47"/>
            <p:cNvSpPr/>
            <p:nvPr/>
          </p:nvSpPr>
          <p:spPr>
            <a:xfrm>
              <a:off x="7813964" y="2090057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9" name="Freihandform 48"/>
            <p:cNvSpPr/>
            <p:nvPr/>
          </p:nvSpPr>
          <p:spPr>
            <a:xfrm>
              <a:off x="7837714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50" name="Freihandform 49"/>
            <p:cNvSpPr/>
            <p:nvPr/>
          </p:nvSpPr>
          <p:spPr>
            <a:xfrm>
              <a:off x="4726379" y="3241964"/>
              <a:ext cx="1603169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3" name="Freihandform 72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4" name="Freihandform 73"/>
            <p:cNvSpPr/>
            <p:nvPr/>
          </p:nvSpPr>
          <p:spPr>
            <a:xfrm>
              <a:off x="5355771" y="5237018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5" name="Freihandform 74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6" name="Freihandform 75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7" name="Freihandform 76"/>
            <p:cNvSpPr/>
            <p:nvPr/>
          </p:nvSpPr>
          <p:spPr>
            <a:xfrm>
              <a:off x="4579374" y="3170903"/>
              <a:ext cx="125361" cy="162232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8" name="Freihandform 77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2971800" y="5176684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0" name="Freihandform 79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1150374" y="5147187"/>
              <a:ext cx="494071" cy="10323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071" h="103239">
                  <a:moveTo>
                    <a:pt x="494071" y="0"/>
                  </a:moveTo>
                  <a:lnTo>
                    <a:pt x="265471" y="103239"/>
                  </a:lnTo>
                  <a:lnTo>
                    <a:pt x="0" y="10323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2" name="Rechteck 81"/>
            <p:cNvSpPr/>
            <p:nvPr/>
          </p:nvSpPr>
          <p:spPr>
            <a:xfrm>
              <a:off x="110613" y="4522520"/>
              <a:ext cx="1046643" cy="13473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600"/>
            </a:p>
          </p:txBody>
        </p:sp>
        <p:sp>
          <p:nvSpPr>
            <p:cNvPr id="83" name="Freihandform 82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3970093" y="2454064"/>
              <a:ext cx="809502" cy="993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smtClean="0"/>
                <a:t>Q   D</a:t>
              </a:r>
              <a:endParaRPr lang="de-DE" sz="1600" dirty="0"/>
            </a:p>
          </p:txBody>
        </p:sp>
        <p:sp>
          <p:nvSpPr>
            <p:cNvPr id="85" name="Freihandform 84"/>
            <p:cNvSpPr/>
            <p:nvPr/>
          </p:nvSpPr>
          <p:spPr>
            <a:xfrm>
              <a:off x="4719484" y="2684206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4998676" y="2407816"/>
              <a:ext cx="415757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87" name="Freihandform 86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8" name="Freihandform 87"/>
            <p:cNvSpPr/>
            <p:nvPr/>
          </p:nvSpPr>
          <p:spPr>
            <a:xfrm>
              <a:off x="8509819" y="3982065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8819535" y="2291431"/>
              <a:ext cx="574287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16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8785465" y="3827524"/>
              <a:ext cx="574287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16</a:t>
              </a:r>
            </a:p>
          </p:txBody>
        </p:sp>
        <p:sp>
          <p:nvSpPr>
            <p:cNvPr id="91" name="Textfeld 90"/>
            <p:cNvSpPr txBox="1"/>
            <p:nvPr/>
          </p:nvSpPr>
          <p:spPr>
            <a:xfrm>
              <a:off x="7988850" y="1454029"/>
              <a:ext cx="1675081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-&gt;ARR</a:t>
              </a:r>
            </a:p>
          </p:txBody>
        </p:sp>
        <p:sp>
          <p:nvSpPr>
            <p:cNvPr id="92" name="Textfeld 91"/>
            <p:cNvSpPr txBox="1"/>
            <p:nvPr/>
          </p:nvSpPr>
          <p:spPr>
            <a:xfrm>
              <a:off x="7920843" y="4682200"/>
              <a:ext cx="1737600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-&gt;CNT</a:t>
              </a:r>
            </a:p>
            <a:p>
              <a:r>
                <a:rPr lang="de-DE" sz="1600" dirty="0" smtClean="0"/>
                <a:t>CTR DIV 16</a:t>
              </a:r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6323611" y="3021186"/>
              <a:ext cx="1795654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EQ      CMP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3309970" y="5001157"/>
              <a:ext cx="1668382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err="1" smtClean="0"/>
                <a:t>TIMx</a:t>
              </a:r>
              <a:r>
                <a:rPr lang="de-DE" sz="1600" dirty="0" err="1" smtClean="0">
                  <a:sym typeface="Wingdings" panose="05000000000000000000" pitchFamily="2" charset="2"/>
                </a:rPr>
                <a:t>PSC</a:t>
              </a:r>
              <a:endParaRPr lang="de-DE" sz="1600" dirty="0" smtClean="0"/>
            </a:p>
          </p:txBody>
        </p:sp>
        <p:sp>
          <p:nvSpPr>
            <p:cNvPr id="95" name="Textfeld 94"/>
            <p:cNvSpPr txBox="1"/>
            <p:nvPr/>
          </p:nvSpPr>
          <p:spPr>
            <a:xfrm>
              <a:off x="5338749" y="5758352"/>
              <a:ext cx="2235525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CEN =</a:t>
              </a:r>
            </a:p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-&gt;CR1 Bit0</a:t>
              </a:r>
            </a:p>
          </p:txBody>
        </p:sp>
        <p:sp>
          <p:nvSpPr>
            <p:cNvPr id="96" name="Textfeld 95"/>
            <p:cNvSpPr txBox="1"/>
            <p:nvPr/>
          </p:nvSpPr>
          <p:spPr>
            <a:xfrm>
              <a:off x="3864478" y="1479764"/>
              <a:ext cx="1987680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UIF =</a:t>
              </a:r>
            </a:p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-&gt;SR Bit0</a:t>
              </a:r>
            </a:p>
          </p:txBody>
        </p:sp>
        <p:sp>
          <p:nvSpPr>
            <p:cNvPr id="97" name="Freihandform 96"/>
            <p:cNvSpPr/>
            <p:nvPr/>
          </p:nvSpPr>
          <p:spPr>
            <a:xfrm>
              <a:off x="2403987" y="2499852"/>
              <a:ext cx="840658" cy="162232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98" name="Freihandform 97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99" name="Textfeld 98"/>
            <p:cNvSpPr txBox="1"/>
            <p:nvPr/>
          </p:nvSpPr>
          <p:spPr>
            <a:xfrm>
              <a:off x="1198484" y="1655415"/>
              <a:ext cx="2275716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UIE =</a:t>
              </a:r>
            </a:p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-&gt;DIER Bit0</a:t>
              </a:r>
            </a:p>
          </p:txBody>
        </p:sp>
        <p:sp>
          <p:nvSpPr>
            <p:cNvPr id="100" name="Textfeld 99"/>
            <p:cNvSpPr txBox="1"/>
            <p:nvPr/>
          </p:nvSpPr>
          <p:spPr>
            <a:xfrm>
              <a:off x="120086" y="5333493"/>
              <a:ext cx="1152596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32MHz</a:t>
              </a:r>
            </a:p>
          </p:txBody>
        </p:sp>
        <p:sp>
          <p:nvSpPr>
            <p:cNvPr id="101" name="Textfeld 100"/>
            <p:cNvSpPr txBox="1"/>
            <p:nvPr/>
          </p:nvSpPr>
          <p:spPr>
            <a:xfrm>
              <a:off x="1203202" y="4302751"/>
              <a:ext cx="2411920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/>
                <a:t>RCC-&gt;</a:t>
              </a:r>
              <a:r>
                <a:rPr lang="de-DE" sz="1600" dirty="0" smtClean="0"/>
                <a:t>APB1ENR</a:t>
              </a:r>
            </a:p>
            <a:p>
              <a:r>
                <a:rPr lang="de-DE" sz="1600" dirty="0" smtClean="0"/>
                <a:t>Bit 4</a:t>
              </a:r>
            </a:p>
          </p:txBody>
        </p:sp>
        <p:grpSp>
          <p:nvGrpSpPr>
            <p:cNvPr id="102" name="Gruppieren 101"/>
            <p:cNvGrpSpPr/>
            <p:nvPr/>
          </p:nvGrpSpPr>
          <p:grpSpPr>
            <a:xfrm>
              <a:off x="6667577" y="4575355"/>
              <a:ext cx="1254446" cy="1286813"/>
              <a:chOff x="6667577" y="4575355"/>
              <a:chExt cx="1254446" cy="1286813"/>
            </a:xfrm>
          </p:grpSpPr>
          <p:sp>
            <p:nvSpPr>
              <p:cNvPr id="103" name="Textfeld 102"/>
              <p:cNvSpPr txBox="1"/>
              <p:nvPr/>
            </p:nvSpPr>
            <p:spPr>
              <a:xfrm>
                <a:off x="6667577" y="4575355"/>
                <a:ext cx="1192031" cy="575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 err="1" smtClean="0"/>
                  <a:t>Reset</a:t>
                </a:r>
                <a:endParaRPr lang="de-DE" sz="1600" dirty="0" smtClean="0"/>
              </a:p>
            </p:txBody>
          </p:sp>
          <p:sp>
            <p:nvSpPr>
              <p:cNvPr id="104" name="Textfeld 103"/>
              <p:cNvSpPr txBox="1"/>
              <p:nvPr/>
            </p:nvSpPr>
            <p:spPr>
              <a:xfrm>
                <a:off x="6704676" y="5286849"/>
                <a:ext cx="1217347" cy="5753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dirty="0" err="1" smtClean="0"/>
                  <a:t>Enable</a:t>
                </a:r>
                <a:endParaRPr lang="de-DE" sz="1600" dirty="0" smtClean="0"/>
              </a:p>
            </p:txBody>
          </p:sp>
        </p:grp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64" y="2078993"/>
            <a:ext cx="11159136" cy="1221796"/>
          </a:xfrm>
          <a:prstGeom prst="rect">
            <a:avLst/>
          </a:prstGeom>
        </p:spPr>
      </p:pic>
      <p:cxnSp>
        <p:nvCxnSpPr>
          <p:cNvPr id="24" name="Gerader Verbinder 23"/>
          <p:cNvCxnSpPr/>
          <p:nvPr/>
        </p:nvCxnSpPr>
        <p:spPr>
          <a:xfrm flipH="1">
            <a:off x="3253339" y="3217643"/>
            <a:ext cx="1431374" cy="21306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 flipV="1">
            <a:off x="4684712" y="2114851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 flipH="1">
            <a:off x="4684712" y="2062544"/>
            <a:ext cx="1331077" cy="2011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H="1" flipV="1">
            <a:off x="6015789" y="2113657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Legende mit Linie 1 37"/>
          <p:cNvSpPr/>
          <p:nvPr/>
        </p:nvSpPr>
        <p:spPr>
          <a:xfrm>
            <a:off x="5212616" y="1183078"/>
            <a:ext cx="1148631" cy="404261"/>
          </a:xfrm>
          <a:prstGeom prst="borderCallout1">
            <a:avLst>
              <a:gd name="adj1" fmla="val 97321"/>
              <a:gd name="adj2" fmla="val 47"/>
              <a:gd name="adj3" fmla="val 186310"/>
              <a:gd name="adj4" fmla="val -42523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A=!A;</a:t>
            </a:r>
            <a:endParaRPr lang="de-DE" dirty="0"/>
          </a:p>
        </p:txBody>
      </p:sp>
      <p:sp>
        <p:nvSpPr>
          <p:cNvPr id="40" name="Legende mit Linie 1 39"/>
          <p:cNvSpPr/>
          <p:nvPr/>
        </p:nvSpPr>
        <p:spPr>
          <a:xfrm>
            <a:off x="6510696" y="1161017"/>
            <a:ext cx="1148631" cy="404261"/>
          </a:xfrm>
          <a:prstGeom prst="borderCallout1">
            <a:avLst>
              <a:gd name="adj1" fmla="val 102083"/>
              <a:gd name="adj2" fmla="val -791"/>
              <a:gd name="adj3" fmla="val 217262"/>
              <a:gd name="adj4" fmla="val -39171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A=!A;</a:t>
            </a:r>
            <a:endParaRPr lang="de-DE" dirty="0"/>
          </a:p>
        </p:txBody>
      </p:sp>
      <p:sp>
        <p:nvSpPr>
          <p:cNvPr id="51" name="Textfeld 50"/>
          <p:cNvSpPr txBox="1"/>
          <p:nvPr/>
        </p:nvSpPr>
        <p:spPr>
          <a:xfrm>
            <a:off x="4795074" y="2263998"/>
            <a:ext cx="1110354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High=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3467638" y="2200367"/>
            <a:ext cx="972151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Low=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36884" y="3750852"/>
            <a:ext cx="3894088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T/2 = 0,001136s = 1,136ms =1136 µs</a:t>
            </a:r>
            <a:endParaRPr lang="de-DE" sz="2400" dirty="0">
              <a:solidFill>
                <a:srgbClr val="FFFF00"/>
              </a:solidFill>
            </a:endParaRPr>
          </a:p>
        </p:txBody>
      </p:sp>
      <p:sp>
        <p:nvSpPr>
          <p:cNvPr id="39" name="Textfeld 38"/>
          <p:cNvSpPr txBox="1"/>
          <p:nvPr/>
        </p:nvSpPr>
        <p:spPr>
          <a:xfrm>
            <a:off x="1365251" y="6063320"/>
            <a:ext cx="2167982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400" dirty="0" err="1" smtClean="0">
                <a:solidFill>
                  <a:srgbClr val="FFFF00"/>
                </a:solidFill>
              </a:rPr>
              <a:t>Prescaler</a:t>
            </a:r>
            <a:r>
              <a:rPr lang="de-DE" sz="2400" dirty="0" smtClean="0">
                <a:solidFill>
                  <a:srgbClr val="FFFF00"/>
                </a:solidFill>
              </a:rPr>
              <a:t>: 31</a:t>
            </a:r>
            <a:r>
              <a:rPr lang="de-DE" sz="2400" dirty="0" smtClean="0">
                <a:solidFill>
                  <a:srgbClr val="FFFF00"/>
                </a:solidFill>
              </a:rPr>
              <a:t> </a:t>
            </a:r>
            <a:endParaRPr lang="de-DE" sz="2400" dirty="0">
              <a:solidFill>
                <a:srgbClr val="FFFF00"/>
              </a:solidFill>
            </a:endParaRPr>
          </a:p>
        </p:txBody>
      </p:sp>
      <p:sp>
        <p:nvSpPr>
          <p:cNvPr id="41" name="Textfeld 40"/>
          <p:cNvSpPr txBox="1"/>
          <p:nvPr/>
        </p:nvSpPr>
        <p:spPr>
          <a:xfrm>
            <a:off x="8095536" y="62664"/>
            <a:ext cx="4096464" cy="124627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Prozessortakt:</a:t>
            </a:r>
            <a:endParaRPr lang="de-DE" sz="3600" dirty="0">
              <a:solidFill>
                <a:srgbClr val="FFFF00"/>
              </a:solidFill>
            </a:endParaRPr>
          </a:p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T</a:t>
            </a:r>
            <a:r>
              <a:rPr lang="de-DE" sz="3600" baseline="-25000" dirty="0" smtClean="0">
                <a:solidFill>
                  <a:srgbClr val="FFFF00"/>
                </a:solidFill>
              </a:rPr>
              <a:t>P</a:t>
            </a:r>
            <a:r>
              <a:rPr lang="de-DE" sz="3600" dirty="0" smtClean="0">
                <a:solidFill>
                  <a:srgbClr val="FFFF00"/>
                </a:solidFill>
              </a:rPr>
              <a:t>=31,25ns</a:t>
            </a:r>
            <a:endParaRPr lang="de-DE" sz="3600" dirty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5" name="Textfeld 104"/>
              <p:cNvSpPr txBox="1"/>
              <p:nvPr/>
            </p:nvSpPr>
            <p:spPr>
              <a:xfrm>
                <a:off x="8660872" y="4702508"/>
                <a:ext cx="2167982" cy="1200329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400" dirty="0" err="1" smtClean="0">
                    <a:solidFill>
                      <a:srgbClr val="FFFF00"/>
                    </a:solidFill>
                  </a:rPr>
                  <a:t>f</a:t>
                </a:r>
                <a:r>
                  <a:rPr lang="de-DE" sz="2400" baseline="-25000" dirty="0" err="1" smtClean="0">
                    <a:solidFill>
                      <a:srgbClr val="FFFF00"/>
                    </a:solidFill>
                  </a:rPr>
                  <a:t>C</a:t>
                </a:r>
                <a:r>
                  <a:rPr lang="de-DE" sz="2400" dirty="0" smtClean="0">
                    <a:solidFill>
                      <a:srgbClr val="FFFF00"/>
                    </a:solidFill>
                  </a:rPr>
                  <a:t>=</a:t>
                </a:r>
                <a:r>
                  <a:rPr lang="de-DE" sz="2400" dirty="0" err="1" smtClean="0">
                    <a:solidFill>
                      <a:srgbClr val="FFFF00"/>
                    </a:solidFill>
                  </a:rPr>
                  <a:t>f</a:t>
                </a:r>
                <a:r>
                  <a:rPr lang="de-DE" sz="2400" baseline="-25000" dirty="0" err="1" smtClean="0">
                    <a:solidFill>
                      <a:srgbClr val="FFFF00"/>
                    </a:solidFill>
                  </a:rPr>
                  <a:t>P</a:t>
                </a:r>
                <a:r>
                  <a:rPr lang="de-DE" sz="2400" dirty="0" smtClean="0">
                    <a:solidFill>
                      <a:srgbClr val="FFFF00"/>
                    </a:solidFill>
                  </a:rPr>
                  <a:t>/(PSC+1)=1MHz</a:t>
                </a:r>
              </a:p>
              <a:p>
                <a:pPr algn="ctr"/>
                <a:r>
                  <a:rPr lang="de-DE" sz="2400" dirty="0" smtClean="0">
                    <a:solidFill>
                      <a:srgbClr val="FFFF00"/>
                    </a:solidFill>
                  </a:rPr>
                  <a:t>T</a:t>
                </a:r>
                <a:r>
                  <a:rPr lang="de-DE" sz="2400" baseline="-25000" dirty="0" smtClean="0">
                    <a:solidFill>
                      <a:srgbClr val="FFFF00"/>
                    </a:solidFill>
                  </a:rPr>
                  <a:t>C</a:t>
                </a:r>
                <a:r>
                  <a:rPr lang="de-DE" sz="2400" dirty="0" smtClean="0">
                    <a:solidFill>
                      <a:srgbClr val="FFFF00"/>
                    </a:solidFill>
                  </a:rPr>
                  <a:t>=1/</a:t>
                </a:r>
                <a:r>
                  <a:rPr lang="de-DE" sz="2400" dirty="0" err="1" smtClean="0">
                    <a:solidFill>
                      <a:srgbClr val="FFFF00"/>
                    </a:solidFill>
                  </a:rPr>
                  <a:t>f</a:t>
                </a:r>
                <a:r>
                  <a:rPr lang="de-DE" sz="2400" baseline="-25000" dirty="0" err="1" smtClean="0">
                    <a:solidFill>
                      <a:srgbClr val="FFFF00"/>
                    </a:solidFill>
                  </a:rPr>
                  <a:t>C</a:t>
                </a:r>
                <a:r>
                  <a:rPr lang="de-DE" sz="2400" cap="all" dirty="0" smtClean="0">
                    <a:solidFill>
                      <a:srgbClr val="FFFF00"/>
                    </a:solidFill>
                  </a:rPr>
                  <a:t>=1</a:t>
                </a:r>
                <a14:m>
                  <m:oMath xmlns:m="http://schemas.openxmlformats.org/officeDocument/2006/math">
                    <m:r>
                      <a:rPr lang="el-GR" sz="2400" i="1" cap="all" dirty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𝜇</m:t>
                    </m:r>
                    <m:r>
                      <a:rPr lang="de-DE" sz="2400" i="1" cap="all" dirty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endParaRPr lang="de-DE" sz="2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105" name="Textfeld 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0872" y="4702508"/>
                <a:ext cx="2167982" cy="1200329"/>
              </a:xfrm>
              <a:prstGeom prst="rect">
                <a:avLst/>
              </a:prstGeom>
              <a:blipFill rotWithShape="0">
                <a:blip r:embed="rId6"/>
                <a:stretch>
                  <a:fillRect l="-3662" t="-4061" r="-3662" b="-1066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6" name="Textfeld 105"/>
              <p:cNvSpPr txBox="1"/>
              <p:nvPr/>
            </p:nvSpPr>
            <p:spPr>
              <a:xfrm>
                <a:off x="3417564" y="5262815"/>
                <a:ext cx="1321966" cy="461665"/>
              </a:xfrm>
              <a:prstGeom prst="rect">
                <a:avLst/>
              </a:prstGeom>
              <a:solidFill>
                <a:srgbClr val="FF0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400" dirty="0" smtClean="0">
                    <a:solidFill>
                      <a:srgbClr val="FFFF00"/>
                    </a:solidFill>
                  </a:rPr>
                  <a:t>T</a:t>
                </a:r>
                <a:r>
                  <a:rPr lang="de-DE" sz="2400" baseline="-25000" dirty="0" smtClean="0">
                    <a:solidFill>
                      <a:srgbClr val="FFFF00"/>
                    </a:solidFill>
                  </a:rPr>
                  <a:t>C</a:t>
                </a:r>
                <a:r>
                  <a:rPr lang="de-DE" sz="2400" cap="all" dirty="0" smtClean="0">
                    <a:solidFill>
                      <a:srgbClr val="FFFF00"/>
                    </a:solidFill>
                  </a:rPr>
                  <a:t>=1</a:t>
                </a:r>
                <a14:m>
                  <m:oMath xmlns:m="http://schemas.openxmlformats.org/officeDocument/2006/math">
                    <m:r>
                      <a:rPr lang="el-GR" sz="2400" i="1" cap="all" dirty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𝜇</m:t>
                    </m:r>
                    <m:r>
                      <a:rPr lang="de-DE" sz="2400" i="1" cap="all" dirty="0" smtClean="0">
                        <a:solidFill>
                          <a:srgbClr val="FFFF00"/>
                        </a:solidFill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endParaRPr lang="de-DE" sz="2400" dirty="0">
                  <a:solidFill>
                    <a:srgbClr val="FFFF00"/>
                  </a:solidFill>
                </a:endParaRPr>
              </a:p>
            </p:txBody>
          </p:sp>
        </mc:Choice>
        <mc:Fallback>
          <p:sp>
            <p:nvSpPr>
              <p:cNvPr id="106" name="Textfeld 1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7564" y="5262815"/>
                <a:ext cx="1321966" cy="461665"/>
              </a:xfrm>
              <a:prstGeom prst="rect">
                <a:avLst/>
              </a:prstGeom>
              <a:blipFill rotWithShape="0">
                <a:blip r:embed="rId7"/>
                <a:stretch>
                  <a:fillRect l="-926" t="-10526" b="-2894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" name="Textfeld 106"/>
          <p:cNvSpPr txBox="1"/>
          <p:nvPr/>
        </p:nvSpPr>
        <p:spPr>
          <a:xfrm>
            <a:off x="7056237" y="3505850"/>
            <a:ext cx="2407901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>
                <a:solidFill>
                  <a:srgbClr val="FFFF00"/>
                </a:solidFill>
              </a:rPr>
              <a:t>ARR = 1135</a:t>
            </a:r>
            <a:endParaRPr lang="de-DE" sz="2400" dirty="0">
              <a:solidFill>
                <a:srgbClr val="FFFF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2362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4743"/>
    </mc:Choice>
    <mc:Fallback>
      <p:transition spd="slow" advTm="847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9" grpId="0" animBg="1"/>
      <p:bldP spid="41" grpId="0" animBg="1"/>
      <p:bldP spid="105" grpId="0" animBg="1"/>
      <p:bldP spid="106" grpId="0" animBg="1"/>
      <p:bldP spid="10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808522" y="1299411"/>
            <a:ext cx="97118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Zusammenfassung: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Alle </a:t>
            </a:r>
            <a:r>
              <a:rPr lang="de-DE" sz="2400" dirty="0" smtClean="0">
                <a:solidFill>
                  <a:srgbClr val="FFFF00"/>
                </a:solidFill>
              </a:rPr>
              <a:t>1136</a:t>
            </a:r>
            <a:r>
              <a:rPr lang="de-DE" sz="2400" dirty="0" smtClean="0">
                <a:solidFill>
                  <a:srgbClr val="FFFF00"/>
                </a:solidFill>
              </a:rPr>
              <a:t> </a:t>
            </a:r>
            <a:r>
              <a:rPr lang="de-DE" sz="2400" dirty="0" smtClean="0">
                <a:solidFill>
                  <a:srgbClr val="FFFF00"/>
                </a:solidFill>
              </a:rPr>
              <a:t>µs</a:t>
            </a:r>
            <a:r>
              <a:rPr lang="de-DE" sz="2400" dirty="0" smtClean="0">
                <a:solidFill>
                  <a:srgbClr val="FFFF00"/>
                </a:solidFill>
              </a:rPr>
              <a:t> </a:t>
            </a:r>
            <a:r>
              <a:rPr lang="de-DE" sz="2400" dirty="0" smtClean="0"/>
              <a:t>muss Port </a:t>
            </a:r>
            <a:r>
              <a:rPr lang="de-DE" sz="2400" dirty="0" smtClean="0"/>
              <a:t>PC_0 </a:t>
            </a:r>
            <a:r>
              <a:rPr lang="de-DE" sz="2400" dirty="0" smtClean="0"/>
              <a:t>komplementiert werden, damit die richtige Frequenz erzeugt wird.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Dazu muss der Timer alle </a:t>
            </a:r>
            <a:r>
              <a:rPr lang="de-DE" sz="2400" dirty="0" smtClean="0"/>
              <a:t>1136µs</a:t>
            </a:r>
            <a:r>
              <a:rPr lang="de-DE" sz="2400" dirty="0" smtClean="0"/>
              <a:t> </a:t>
            </a:r>
            <a:r>
              <a:rPr lang="de-DE" sz="2400" dirty="0" smtClean="0"/>
              <a:t>einen Interrupt auslösen</a:t>
            </a:r>
            <a:r>
              <a:rPr lang="de-DE" sz="2400" dirty="0" smtClean="0"/>
              <a:t>.</a:t>
            </a:r>
            <a:endParaRPr lang="de-DE" sz="2400" dirty="0" smtClean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455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224"/>
    </mc:Choice>
    <mc:Fallback>
      <p:transition spd="slow" advTm="172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grpSp>
        <p:nvGrpSpPr>
          <p:cNvPr id="73" name="Gruppieren 72"/>
          <p:cNvGrpSpPr/>
          <p:nvPr/>
        </p:nvGrpSpPr>
        <p:grpSpPr>
          <a:xfrm>
            <a:off x="1681214" y="6196129"/>
            <a:ext cx="8078802" cy="602836"/>
            <a:chOff x="1681214" y="6196129"/>
            <a:chExt cx="8078802" cy="602836"/>
          </a:xfrm>
        </p:grpSpPr>
        <p:cxnSp>
          <p:nvCxnSpPr>
            <p:cNvPr id="45" name="Gerader Verbinder 44"/>
            <p:cNvCxnSpPr/>
            <p:nvPr/>
          </p:nvCxnSpPr>
          <p:spPr>
            <a:xfrm flipV="1">
              <a:off x="1681214" y="6196129"/>
              <a:ext cx="4362644" cy="1"/>
            </a:xfrm>
            <a:prstGeom prst="line">
              <a:avLst/>
            </a:prstGeom>
            <a:ln w="38100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1775191" y="6337300"/>
              <a:ext cx="79848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FF00"/>
                  </a:solidFill>
                </a:rPr>
                <a:t>Periodendauer T = 2272 µs = 2,272ms f=1/T = 440Hz </a:t>
              </a:r>
              <a:endParaRPr lang="de-DE" sz="24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72" name="Gruppieren 71"/>
          <p:cNvGrpSpPr/>
          <p:nvPr/>
        </p:nvGrpSpPr>
        <p:grpSpPr>
          <a:xfrm>
            <a:off x="327050" y="2656449"/>
            <a:ext cx="10170112" cy="585966"/>
            <a:chOff x="327050" y="2656449"/>
            <a:chExt cx="10170112" cy="585966"/>
          </a:xfrm>
        </p:grpSpPr>
        <p:cxnSp>
          <p:nvCxnSpPr>
            <p:cNvPr id="18" name="Gerade Verbindung mit Pfeil 17"/>
            <p:cNvCxnSpPr/>
            <p:nvPr/>
          </p:nvCxnSpPr>
          <p:spPr>
            <a:xfrm>
              <a:off x="1681213" y="2722477"/>
              <a:ext cx="0" cy="510139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feld 19"/>
            <p:cNvSpPr txBox="1"/>
            <p:nvPr/>
          </p:nvSpPr>
          <p:spPr>
            <a:xfrm>
              <a:off x="327050" y="2731883"/>
              <a:ext cx="1002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A=!A;</a:t>
              </a:r>
              <a:endParaRPr lang="de-DE" sz="2400" dirty="0"/>
            </a:p>
          </p:txBody>
        </p:sp>
        <p:cxnSp>
          <p:nvCxnSpPr>
            <p:cNvPr id="23" name="Gerade Verbindung mit Pfeil 22"/>
            <p:cNvCxnSpPr/>
            <p:nvPr/>
          </p:nvCxnSpPr>
          <p:spPr>
            <a:xfrm>
              <a:off x="3858925" y="2732276"/>
              <a:ext cx="0" cy="510139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feld 23"/>
            <p:cNvSpPr txBox="1"/>
            <p:nvPr/>
          </p:nvSpPr>
          <p:spPr>
            <a:xfrm>
              <a:off x="2856728" y="2670596"/>
              <a:ext cx="1002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A=!A;</a:t>
              </a:r>
              <a:endParaRPr lang="de-DE" sz="2400" dirty="0"/>
            </a:p>
          </p:txBody>
        </p:sp>
        <p:cxnSp>
          <p:nvCxnSpPr>
            <p:cNvPr id="26" name="Gerade Verbindung mit Pfeil 25"/>
            <p:cNvCxnSpPr/>
            <p:nvPr/>
          </p:nvCxnSpPr>
          <p:spPr>
            <a:xfrm>
              <a:off x="6043858" y="2732276"/>
              <a:ext cx="0" cy="510139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5066536" y="2686260"/>
              <a:ext cx="1002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A=!A;</a:t>
              </a:r>
              <a:endParaRPr lang="de-DE" sz="2400" dirty="0"/>
            </a:p>
          </p:txBody>
        </p:sp>
        <p:cxnSp>
          <p:nvCxnSpPr>
            <p:cNvPr id="55" name="Gerade Verbindung mit Pfeil 54"/>
            <p:cNvCxnSpPr/>
            <p:nvPr/>
          </p:nvCxnSpPr>
          <p:spPr>
            <a:xfrm>
              <a:off x="8258073" y="2732276"/>
              <a:ext cx="0" cy="510139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Gerade Verbindung mit Pfeil 55"/>
            <p:cNvCxnSpPr/>
            <p:nvPr/>
          </p:nvCxnSpPr>
          <p:spPr>
            <a:xfrm>
              <a:off x="10472690" y="2732276"/>
              <a:ext cx="0" cy="510139"/>
            </a:xfrm>
            <a:prstGeom prst="straightConnector1">
              <a:avLst/>
            </a:prstGeom>
            <a:ln w="4445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feld 58"/>
            <p:cNvSpPr txBox="1"/>
            <p:nvPr/>
          </p:nvSpPr>
          <p:spPr>
            <a:xfrm>
              <a:off x="7221670" y="2656449"/>
              <a:ext cx="1002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2400" dirty="0" smtClean="0"/>
                <a:t>A=!A;</a:t>
              </a:r>
              <a:endParaRPr lang="de-DE" sz="2400" dirty="0"/>
            </a:p>
          </p:txBody>
        </p:sp>
        <p:sp>
          <p:nvSpPr>
            <p:cNvPr id="61" name="Textfeld 60"/>
            <p:cNvSpPr txBox="1"/>
            <p:nvPr/>
          </p:nvSpPr>
          <p:spPr>
            <a:xfrm>
              <a:off x="9494965" y="2680130"/>
              <a:ext cx="1002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A=!A;</a:t>
              </a:r>
              <a:endParaRPr lang="de-DE" sz="2400" dirty="0"/>
            </a:p>
          </p:txBody>
        </p:sp>
      </p:grpSp>
      <p:grpSp>
        <p:nvGrpSpPr>
          <p:cNvPr id="40" name="Gruppieren 39"/>
          <p:cNvGrpSpPr/>
          <p:nvPr/>
        </p:nvGrpSpPr>
        <p:grpSpPr>
          <a:xfrm>
            <a:off x="211757" y="1235415"/>
            <a:ext cx="10285405" cy="1574814"/>
            <a:chOff x="211757" y="1235415"/>
            <a:chExt cx="10285405" cy="1574814"/>
          </a:xfrm>
        </p:grpSpPr>
        <p:cxnSp>
          <p:nvCxnSpPr>
            <p:cNvPr id="4" name="Gerader Verbinder 3"/>
            <p:cNvCxnSpPr/>
            <p:nvPr/>
          </p:nvCxnSpPr>
          <p:spPr>
            <a:xfrm flipV="1">
              <a:off x="1683217" y="2055339"/>
              <a:ext cx="2185737" cy="51668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r Verbinder 6"/>
            <p:cNvCxnSpPr/>
            <p:nvPr/>
          </p:nvCxnSpPr>
          <p:spPr>
            <a:xfrm flipV="1">
              <a:off x="3869355" y="2072683"/>
              <a:ext cx="0" cy="5261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Gerader Verbinder 9"/>
            <p:cNvCxnSpPr/>
            <p:nvPr/>
          </p:nvCxnSpPr>
          <p:spPr>
            <a:xfrm flipV="1">
              <a:off x="6043456" y="2072683"/>
              <a:ext cx="2214617" cy="52466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Gerader Verbinder 11"/>
            <p:cNvCxnSpPr/>
            <p:nvPr/>
          </p:nvCxnSpPr>
          <p:spPr>
            <a:xfrm flipH="1" flipV="1">
              <a:off x="8258073" y="2072683"/>
              <a:ext cx="402" cy="5261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/>
            <p:cNvCxnSpPr>
              <a:endCxn id="14" idx="3"/>
            </p:cNvCxnSpPr>
            <p:nvPr/>
          </p:nvCxnSpPr>
          <p:spPr>
            <a:xfrm flipH="1" flipV="1">
              <a:off x="1676397" y="2002315"/>
              <a:ext cx="8024" cy="57083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feld 10"/>
            <p:cNvSpPr txBox="1"/>
            <p:nvPr/>
          </p:nvSpPr>
          <p:spPr>
            <a:xfrm>
              <a:off x="904775" y="2348564"/>
              <a:ext cx="6641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0</a:t>
              </a:r>
              <a:endParaRPr lang="de-DE" sz="2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211757" y="1235415"/>
              <a:ext cx="14726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2400" dirty="0" smtClean="0"/>
                <a:t>65535</a:t>
              </a:r>
              <a:endParaRPr lang="de-DE" sz="2400" dirty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3882996" y="2078947"/>
              <a:ext cx="2185737" cy="51668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r Verbinder 50"/>
            <p:cNvCxnSpPr/>
            <p:nvPr/>
          </p:nvCxnSpPr>
          <p:spPr>
            <a:xfrm flipH="1" flipV="1">
              <a:off x="6043456" y="2095991"/>
              <a:ext cx="1206" cy="5028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V="1">
              <a:off x="8282545" y="2095991"/>
              <a:ext cx="2214617" cy="524665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Gerader Verbinder 52"/>
            <p:cNvCxnSpPr/>
            <p:nvPr/>
          </p:nvCxnSpPr>
          <p:spPr>
            <a:xfrm flipV="1">
              <a:off x="10472690" y="2095991"/>
              <a:ext cx="24472" cy="51080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r Verbinder 53"/>
            <p:cNvCxnSpPr/>
            <p:nvPr/>
          </p:nvCxnSpPr>
          <p:spPr>
            <a:xfrm flipH="1" flipV="1">
              <a:off x="8258073" y="2095991"/>
              <a:ext cx="804" cy="51080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hteck 13"/>
            <p:cNvSpPr/>
            <p:nvPr/>
          </p:nvSpPr>
          <p:spPr>
            <a:xfrm>
              <a:off x="812058" y="1771482"/>
              <a:ext cx="86433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/>
                <a:t>1136</a:t>
              </a:r>
              <a:endParaRPr lang="de-DE" sz="2400" dirty="0" smtClean="0">
                <a:solidFill>
                  <a:srgbClr val="FFFF00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2680832" y="1723347"/>
              <a:ext cx="106792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 smtClean="0">
                  <a:solidFill>
                    <a:srgbClr val="FFFF00"/>
                  </a:solidFill>
                </a:rPr>
                <a:t>=470h</a:t>
              </a:r>
              <a:endParaRPr lang="de-DE" sz="24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9" name="Textfeld 18"/>
          <p:cNvSpPr txBox="1"/>
          <p:nvPr/>
        </p:nvSpPr>
        <p:spPr>
          <a:xfrm>
            <a:off x="3460119" y="503484"/>
            <a:ext cx="7801005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FF00"/>
                </a:solidFill>
              </a:rPr>
              <a:t>Autoreload</a:t>
            </a:r>
            <a:r>
              <a:rPr lang="de-DE" sz="3600" dirty="0" smtClean="0">
                <a:solidFill>
                  <a:srgbClr val="FFFF00"/>
                </a:solidFill>
              </a:rPr>
              <a:t>-Register ARR mit </a:t>
            </a:r>
            <a:r>
              <a:rPr lang="de-DE" sz="3600" dirty="0" smtClean="0">
                <a:solidFill>
                  <a:srgbClr val="FFFF00"/>
                </a:solidFill>
              </a:rPr>
              <a:t>1135</a:t>
            </a:r>
            <a:endParaRPr lang="de-DE" sz="3600" dirty="0">
              <a:solidFill>
                <a:srgbClr val="FFFF00"/>
              </a:solidFill>
            </a:endParaRPr>
          </a:p>
        </p:txBody>
      </p:sp>
      <p:grpSp>
        <p:nvGrpSpPr>
          <p:cNvPr id="35" name="Gruppieren 34"/>
          <p:cNvGrpSpPr/>
          <p:nvPr/>
        </p:nvGrpSpPr>
        <p:grpSpPr>
          <a:xfrm>
            <a:off x="1115306" y="4606316"/>
            <a:ext cx="9855498" cy="1295552"/>
            <a:chOff x="1115306" y="4606316"/>
            <a:chExt cx="9855498" cy="1295552"/>
          </a:xfrm>
        </p:grpSpPr>
        <p:cxnSp>
          <p:nvCxnSpPr>
            <p:cNvPr id="33" name="Gerader Verbinder 32"/>
            <p:cNvCxnSpPr/>
            <p:nvPr/>
          </p:nvCxnSpPr>
          <p:spPr>
            <a:xfrm flipV="1">
              <a:off x="1682817" y="4756485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Gerader Verbinder 33"/>
            <p:cNvCxnSpPr/>
            <p:nvPr/>
          </p:nvCxnSpPr>
          <p:spPr>
            <a:xfrm flipV="1">
              <a:off x="1682817" y="5821680"/>
              <a:ext cx="2166482" cy="4171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 flipV="1">
              <a:off x="3849299" y="4714776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V="1">
              <a:off x="3869355" y="4725046"/>
              <a:ext cx="2174503" cy="431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r Verbinder 37"/>
            <p:cNvCxnSpPr/>
            <p:nvPr/>
          </p:nvCxnSpPr>
          <p:spPr>
            <a:xfrm flipV="1">
              <a:off x="6043858" y="4735631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rader Verbinder 38"/>
            <p:cNvCxnSpPr/>
            <p:nvPr/>
          </p:nvCxnSpPr>
          <p:spPr>
            <a:xfrm>
              <a:off x="10404897" y="5812723"/>
              <a:ext cx="565907" cy="1670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r Verbinder 40"/>
            <p:cNvCxnSpPr/>
            <p:nvPr/>
          </p:nvCxnSpPr>
          <p:spPr>
            <a:xfrm>
              <a:off x="1115306" y="4734040"/>
              <a:ext cx="565907" cy="16709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feld 43"/>
            <p:cNvSpPr txBox="1"/>
            <p:nvPr/>
          </p:nvSpPr>
          <p:spPr>
            <a:xfrm>
              <a:off x="1715064" y="4606316"/>
              <a:ext cx="23082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1136</a:t>
              </a:r>
              <a:r>
                <a:rPr lang="de-DE" sz="2400" dirty="0"/>
                <a:t> </a:t>
              </a:r>
              <a:r>
                <a:rPr lang="de-DE" sz="2400" dirty="0" smtClean="0"/>
                <a:t>Takte = </a:t>
              </a:r>
            </a:p>
            <a:p>
              <a:r>
                <a:rPr lang="de-DE" sz="2400" dirty="0" smtClean="0"/>
                <a:t>1136 * </a:t>
              </a:r>
              <a:r>
                <a:rPr lang="de-DE" sz="2400" dirty="0"/>
                <a:t>1</a:t>
              </a:r>
              <a:r>
                <a:rPr lang="de-DE" sz="2400" dirty="0" smtClean="0"/>
                <a:t>µs =</a:t>
              </a:r>
            </a:p>
            <a:p>
              <a:r>
                <a:rPr lang="de-DE" sz="2400" dirty="0" smtClean="0"/>
                <a:t>1136 µs  </a:t>
              </a:r>
              <a:endParaRPr lang="de-DE" sz="2400" dirty="0"/>
            </a:p>
          </p:txBody>
        </p:sp>
        <p:cxnSp>
          <p:nvCxnSpPr>
            <p:cNvPr id="66" name="Gerader Verbinder 65"/>
            <p:cNvCxnSpPr/>
            <p:nvPr/>
          </p:nvCxnSpPr>
          <p:spPr>
            <a:xfrm flipV="1">
              <a:off x="6043857" y="4737109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Gerader Verbinder 66"/>
            <p:cNvCxnSpPr/>
            <p:nvPr/>
          </p:nvCxnSpPr>
          <p:spPr>
            <a:xfrm flipV="1">
              <a:off x="6043857" y="5802304"/>
              <a:ext cx="2166482" cy="4171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 flipV="1">
              <a:off x="8210339" y="4695400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r Verbinder 68"/>
            <p:cNvCxnSpPr/>
            <p:nvPr/>
          </p:nvCxnSpPr>
          <p:spPr>
            <a:xfrm flipV="1">
              <a:off x="8230395" y="4705670"/>
              <a:ext cx="2174503" cy="4312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Gerader Verbinder 69"/>
            <p:cNvCxnSpPr/>
            <p:nvPr/>
          </p:nvCxnSpPr>
          <p:spPr>
            <a:xfrm flipV="1">
              <a:off x="10404898" y="4716255"/>
              <a:ext cx="0" cy="1106904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3966491" y="4701539"/>
              <a:ext cx="23082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1136 </a:t>
              </a:r>
              <a:r>
                <a:rPr lang="de-DE" sz="2400" dirty="0" smtClean="0"/>
                <a:t>Takte</a:t>
              </a:r>
              <a:r>
                <a:rPr lang="de-DE" sz="2400" dirty="0" smtClean="0"/>
                <a:t> </a:t>
              </a:r>
              <a:r>
                <a:rPr lang="de-DE" sz="2400" dirty="0" smtClean="0"/>
                <a:t>= </a:t>
              </a:r>
            </a:p>
            <a:p>
              <a:r>
                <a:rPr lang="de-DE" sz="2400" dirty="0" smtClean="0"/>
                <a:t>1136 * </a:t>
              </a:r>
              <a:r>
                <a:rPr lang="de-DE" sz="2400" dirty="0"/>
                <a:t>1</a:t>
              </a:r>
              <a:r>
                <a:rPr lang="de-DE" sz="2400" dirty="0" smtClean="0"/>
                <a:t>µs =</a:t>
              </a:r>
            </a:p>
            <a:p>
              <a:r>
                <a:rPr lang="de-DE" sz="2400" dirty="0" smtClean="0"/>
                <a:t>1136 µs  </a:t>
              </a:r>
              <a:endParaRPr lang="de-DE" sz="2400" dirty="0"/>
            </a:p>
          </p:txBody>
        </p:sp>
      </p:grpSp>
      <p:sp>
        <p:nvSpPr>
          <p:cNvPr id="49" name="Textfeld 48"/>
          <p:cNvSpPr txBox="1"/>
          <p:nvPr/>
        </p:nvSpPr>
        <p:spPr>
          <a:xfrm>
            <a:off x="1682817" y="3297945"/>
            <a:ext cx="1490577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Interrupt</a:t>
            </a:r>
            <a:endParaRPr lang="de-DE" sz="2400" dirty="0">
              <a:solidFill>
                <a:srgbClr val="FFFF00"/>
              </a:solidFill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3849299" y="3303052"/>
            <a:ext cx="1490577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Interrupt</a:t>
            </a:r>
            <a:endParaRPr lang="de-DE" sz="2400" dirty="0">
              <a:solidFill>
                <a:srgbClr val="FFFF00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6015781" y="3344320"/>
            <a:ext cx="1490577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Interrupt</a:t>
            </a:r>
            <a:endParaRPr lang="de-DE" sz="2400" dirty="0">
              <a:solidFill>
                <a:srgbClr val="FFFF00"/>
              </a:solidFill>
            </a:endParaRPr>
          </a:p>
        </p:txBody>
      </p:sp>
      <p:sp>
        <p:nvSpPr>
          <p:cNvPr id="60" name="Textfeld 59"/>
          <p:cNvSpPr txBox="1"/>
          <p:nvPr/>
        </p:nvSpPr>
        <p:spPr>
          <a:xfrm>
            <a:off x="8230395" y="3332120"/>
            <a:ext cx="1490577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Interrupt</a:t>
            </a:r>
            <a:endParaRPr lang="de-DE" sz="2400" dirty="0">
              <a:solidFill>
                <a:srgbClr val="FFFF00"/>
              </a:solidFill>
            </a:endParaRPr>
          </a:p>
        </p:txBody>
      </p:sp>
      <p:sp>
        <p:nvSpPr>
          <p:cNvPr id="62" name="Textfeld 61"/>
          <p:cNvSpPr txBox="1"/>
          <p:nvPr/>
        </p:nvSpPr>
        <p:spPr>
          <a:xfrm>
            <a:off x="10426030" y="3334326"/>
            <a:ext cx="1490577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Interrupt</a:t>
            </a:r>
            <a:endParaRPr lang="de-DE" sz="2400" dirty="0">
              <a:solidFill>
                <a:srgbClr val="FFFF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181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0222"/>
    </mc:Choice>
    <mc:Fallback>
      <p:transition spd="slow" advTm="1102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9" grpId="0" animBg="1"/>
      <p:bldP spid="49" grpId="0" animBg="1"/>
      <p:bldP spid="57" grpId="0" animBg="1"/>
      <p:bldP spid="58" grpId="0" animBg="1"/>
      <p:bldP spid="60" grpId="0" animBg="1"/>
      <p:bldP spid="6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808522" y="1299411"/>
            <a:ext cx="97118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Zusammenfassung: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Alle </a:t>
            </a:r>
            <a:r>
              <a:rPr lang="de-DE" sz="2400" dirty="0" smtClean="0">
                <a:solidFill>
                  <a:srgbClr val="FFFF00"/>
                </a:solidFill>
              </a:rPr>
              <a:t>1136µs </a:t>
            </a:r>
            <a:r>
              <a:rPr lang="de-DE" sz="2400" dirty="0" smtClean="0"/>
              <a:t>muss </a:t>
            </a:r>
            <a:r>
              <a:rPr lang="de-DE" sz="2400" dirty="0" smtClean="0"/>
              <a:t>Port </a:t>
            </a:r>
            <a:r>
              <a:rPr lang="de-DE" sz="2400" dirty="0" smtClean="0"/>
              <a:t>PC_0 </a:t>
            </a:r>
            <a:r>
              <a:rPr lang="de-DE" sz="2400" dirty="0" smtClean="0"/>
              <a:t>komplementiert werden, damit die richtige Frequenz erzeugt wird.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Dazu muss der Timer alle </a:t>
            </a:r>
            <a:r>
              <a:rPr lang="de-DE" sz="2400" dirty="0" smtClean="0"/>
              <a:t>1136µs </a:t>
            </a:r>
            <a:r>
              <a:rPr lang="de-DE" sz="2400" dirty="0" smtClean="0"/>
              <a:t>einen Interrupt auslösen</a:t>
            </a:r>
            <a:r>
              <a:rPr lang="de-DE" sz="2400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FFFF00"/>
                </a:solidFill>
              </a:rPr>
              <a:t>Deshalb verkürzen wir die Zeit, indem wir das </a:t>
            </a:r>
            <a:r>
              <a:rPr lang="de-DE" sz="2400" dirty="0" err="1">
                <a:solidFill>
                  <a:srgbClr val="FFFF00"/>
                </a:solidFill>
              </a:rPr>
              <a:t>Autoreload</a:t>
            </a:r>
            <a:r>
              <a:rPr lang="de-DE" sz="2400" dirty="0">
                <a:solidFill>
                  <a:srgbClr val="FFFF00"/>
                </a:solidFill>
              </a:rPr>
              <a:t>-Register ARR von TIM6 mit dem Wert 1135 laden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dirty="0" smtClean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6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615"/>
    </mc:Choice>
    <mc:Fallback>
      <p:transition spd="slow" advTm="256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808522" y="1299411"/>
            <a:ext cx="9711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Rechenbeispiel: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FF00"/>
                </a:solidFill>
              </a:rPr>
              <a:t>Gewünschtes Intervall zwischen 2 Überläufen = 25ms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FF00"/>
                </a:solidFill>
              </a:rPr>
              <a:t>25ms sind bei Zählerperiode=1µs: 25000µs / </a:t>
            </a:r>
            <a:r>
              <a:rPr lang="de-DE" sz="2400" dirty="0">
                <a:solidFill>
                  <a:srgbClr val="FFFF00"/>
                </a:solidFill>
              </a:rPr>
              <a:t>1</a:t>
            </a:r>
            <a:r>
              <a:rPr lang="de-DE" sz="2400" dirty="0" smtClean="0">
                <a:solidFill>
                  <a:srgbClr val="FFFF00"/>
                </a:solidFill>
              </a:rPr>
              <a:t>µs = 25000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err="1" smtClean="0">
                <a:solidFill>
                  <a:srgbClr val="FFFF00"/>
                </a:solidFill>
              </a:rPr>
              <a:t>Autoreloadwert</a:t>
            </a:r>
            <a:r>
              <a:rPr lang="de-DE" sz="2400" dirty="0" smtClean="0">
                <a:solidFill>
                  <a:srgbClr val="FFFF00"/>
                </a:solidFill>
              </a:rPr>
              <a:t>: ARR= 24999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FF00"/>
                </a:solidFill>
              </a:rPr>
              <a:t>TIM6-&gt;ARR=24999;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>
                <a:solidFill>
                  <a:srgbClr val="FFFF00"/>
                </a:solidFill>
              </a:rPr>
              <a:t>TIM6-&gt;PSC=31;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177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999"/>
    </mc:Choice>
    <mc:Fallback>
      <p:transition spd="slow" advTm="349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322490" y="1299411"/>
            <a:ext cx="10065424" cy="489364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err="1">
                <a:solidFill>
                  <a:srgbClr val="FFFF00"/>
                </a:solidFill>
              </a:rPr>
              <a:t>void</a:t>
            </a:r>
            <a:r>
              <a:rPr lang="de-DE" sz="2400" dirty="0">
                <a:solidFill>
                  <a:srgbClr val="FFFF00"/>
                </a:solidFill>
              </a:rPr>
              <a:t> TIM6_Init(</a:t>
            </a:r>
            <a:r>
              <a:rPr lang="de-DE" sz="2400" dirty="0" err="1">
                <a:solidFill>
                  <a:srgbClr val="FFFF00"/>
                </a:solidFill>
              </a:rPr>
              <a:t>void</a:t>
            </a:r>
            <a:r>
              <a:rPr lang="de-DE" sz="2400" dirty="0">
                <a:solidFill>
                  <a:srgbClr val="FFFF00"/>
                </a:solidFill>
              </a:rPr>
              <a:t>)</a:t>
            </a:r>
          </a:p>
          <a:p>
            <a:r>
              <a:rPr lang="de-DE" sz="2400" dirty="0">
                <a:solidFill>
                  <a:srgbClr val="FFFF00"/>
                </a:solidFill>
              </a:rPr>
              <a:t>{</a:t>
            </a:r>
          </a:p>
          <a:p>
            <a:r>
              <a:rPr lang="de-DE" sz="2400" dirty="0">
                <a:solidFill>
                  <a:srgbClr val="FFFF00"/>
                </a:solidFill>
              </a:rPr>
              <a:t>    RCC-&gt;APB1ENR|=0b10000;  //</a:t>
            </a:r>
            <a:r>
              <a:rPr lang="de-DE" sz="2400" dirty="0" err="1">
                <a:solidFill>
                  <a:srgbClr val="FFFF00"/>
                </a:solidFill>
              </a:rPr>
              <a:t>Clock</a:t>
            </a:r>
            <a:r>
              <a:rPr lang="de-DE" sz="2400" dirty="0">
                <a:solidFill>
                  <a:srgbClr val="FFFF00"/>
                </a:solidFill>
              </a:rPr>
              <a:t> </a:t>
            </a:r>
            <a:r>
              <a:rPr lang="de-DE" sz="2400" dirty="0" err="1">
                <a:solidFill>
                  <a:srgbClr val="FFFF00"/>
                </a:solidFill>
              </a:rPr>
              <a:t>Enable</a:t>
            </a:r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    TIM6-&gt;</a:t>
            </a:r>
            <a:r>
              <a:rPr lang="de-DE" sz="2400" dirty="0" smtClean="0">
                <a:solidFill>
                  <a:srgbClr val="FFFF00"/>
                </a:solidFill>
              </a:rPr>
              <a:t>PSC=31;            </a:t>
            </a:r>
            <a:r>
              <a:rPr lang="de-DE" sz="2400" dirty="0">
                <a:solidFill>
                  <a:srgbClr val="FFFF00"/>
                </a:solidFill>
              </a:rPr>
              <a:t>//</a:t>
            </a:r>
            <a:r>
              <a:rPr lang="de-DE" sz="2400" dirty="0" err="1">
                <a:solidFill>
                  <a:srgbClr val="FFFF00"/>
                </a:solidFill>
              </a:rPr>
              <a:t>Prescaler</a:t>
            </a:r>
            <a:r>
              <a:rPr lang="de-DE" sz="2400" dirty="0">
                <a:solidFill>
                  <a:srgbClr val="FFFF00"/>
                </a:solidFill>
              </a:rPr>
              <a:t> </a:t>
            </a:r>
            <a:r>
              <a:rPr lang="de-DE" sz="2400" dirty="0" smtClean="0">
                <a:solidFill>
                  <a:srgbClr val="FFFF00"/>
                </a:solidFill>
              </a:rPr>
              <a:t>32MHz/32=1MHz</a:t>
            </a:r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    TIM6-&gt;</a:t>
            </a:r>
            <a:r>
              <a:rPr lang="de-DE" sz="2400" dirty="0" smtClean="0">
                <a:solidFill>
                  <a:srgbClr val="FFFF00"/>
                </a:solidFill>
              </a:rPr>
              <a:t>ARR=1135;         </a:t>
            </a:r>
            <a:r>
              <a:rPr lang="de-DE" sz="2400" dirty="0">
                <a:solidFill>
                  <a:srgbClr val="FFFF00"/>
                </a:solidFill>
              </a:rPr>
              <a:t>//</a:t>
            </a:r>
            <a:r>
              <a:rPr lang="de-DE" sz="2400" dirty="0" err="1">
                <a:solidFill>
                  <a:srgbClr val="FFFF00"/>
                </a:solidFill>
              </a:rPr>
              <a:t>Autoreload</a:t>
            </a:r>
            <a:r>
              <a:rPr lang="de-DE" sz="2400" dirty="0">
                <a:solidFill>
                  <a:srgbClr val="FFFF00"/>
                </a:solidFill>
              </a:rPr>
              <a:t> </a:t>
            </a:r>
            <a:r>
              <a:rPr lang="de-DE" sz="2400" dirty="0" smtClean="0">
                <a:solidFill>
                  <a:srgbClr val="FFFF00"/>
                </a:solidFill>
              </a:rPr>
              <a:t>1136* 1µs </a:t>
            </a:r>
            <a:r>
              <a:rPr lang="de-DE" sz="2400" dirty="0">
                <a:solidFill>
                  <a:srgbClr val="FFFF00"/>
                </a:solidFill>
              </a:rPr>
              <a:t>= </a:t>
            </a:r>
            <a:r>
              <a:rPr lang="de-DE" sz="2400" dirty="0" smtClean="0">
                <a:solidFill>
                  <a:srgbClr val="FFFF00"/>
                </a:solidFill>
              </a:rPr>
              <a:t>1136µs</a:t>
            </a:r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    TIM6-&gt;DIER=1;           //UIE = 1 (Update Interrupt </a:t>
            </a:r>
            <a:r>
              <a:rPr lang="de-DE" sz="2400" dirty="0" err="1">
                <a:solidFill>
                  <a:srgbClr val="FFFF00"/>
                </a:solidFill>
              </a:rPr>
              <a:t>Enable</a:t>
            </a:r>
            <a:r>
              <a:rPr lang="de-DE" sz="2400" dirty="0">
                <a:solidFill>
                  <a:srgbClr val="FFFF00"/>
                </a:solidFill>
              </a:rPr>
              <a:t>)</a:t>
            </a:r>
          </a:p>
          <a:p>
            <a:r>
              <a:rPr lang="de-DE" sz="2400" dirty="0">
                <a:solidFill>
                  <a:srgbClr val="FFFF00"/>
                </a:solidFill>
              </a:rPr>
              <a:t>    TIM6-&gt;SR=0;             //UIF =0 (Update Interrupt </a:t>
            </a:r>
            <a:r>
              <a:rPr lang="de-DE" sz="2400" dirty="0" err="1">
                <a:solidFill>
                  <a:srgbClr val="FFFF00"/>
                </a:solidFill>
              </a:rPr>
              <a:t>Flag</a:t>
            </a:r>
            <a:r>
              <a:rPr lang="de-DE" sz="2400" dirty="0">
                <a:solidFill>
                  <a:srgbClr val="FFFF00"/>
                </a:solidFill>
              </a:rPr>
              <a:t>)</a:t>
            </a:r>
          </a:p>
          <a:p>
            <a:r>
              <a:rPr lang="de-DE" sz="2400" dirty="0">
                <a:solidFill>
                  <a:srgbClr val="FFFF00"/>
                </a:solidFill>
              </a:rPr>
              <a:t>    TIM6-&gt;CR1=1;            //CEN=1 (Counter </a:t>
            </a:r>
            <a:r>
              <a:rPr lang="de-DE" sz="2400" dirty="0" err="1">
                <a:solidFill>
                  <a:srgbClr val="FFFF00"/>
                </a:solidFill>
              </a:rPr>
              <a:t>Enable</a:t>
            </a:r>
            <a:r>
              <a:rPr lang="de-DE" sz="2400" dirty="0">
                <a:solidFill>
                  <a:srgbClr val="FFFF00"/>
                </a:solidFill>
              </a:rPr>
              <a:t>)</a:t>
            </a:r>
          </a:p>
          <a:p>
            <a:r>
              <a:rPr lang="de-DE" sz="2400" dirty="0">
                <a:solidFill>
                  <a:srgbClr val="FFFF00"/>
                </a:solidFill>
              </a:rPr>
              <a:t>   /* TIM6_IRQn </a:t>
            </a:r>
            <a:r>
              <a:rPr lang="de-DE" sz="2400" dirty="0" err="1">
                <a:solidFill>
                  <a:srgbClr val="FFFF00"/>
                </a:solidFill>
              </a:rPr>
              <a:t>interrupt</a:t>
            </a:r>
            <a:r>
              <a:rPr lang="de-DE" sz="2400" dirty="0">
                <a:solidFill>
                  <a:srgbClr val="FFFF00"/>
                </a:solidFill>
              </a:rPr>
              <a:t> </a:t>
            </a:r>
            <a:r>
              <a:rPr lang="de-DE" sz="2400" dirty="0" err="1">
                <a:solidFill>
                  <a:srgbClr val="FFFF00"/>
                </a:solidFill>
              </a:rPr>
              <a:t>configuration</a:t>
            </a:r>
            <a:r>
              <a:rPr lang="de-DE" sz="2400" dirty="0">
                <a:solidFill>
                  <a:srgbClr val="FFFF00"/>
                </a:solidFill>
              </a:rPr>
              <a:t> */</a:t>
            </a:r>
          </a:p>
          <a:p>
            <a:r>
              <a:rPr lang="de-DE" sz="2400" dirty="0">
                <a:solidFill>
                  <a:srgbClr val="FFFF00"/>
                </a:solidFill>
              </a:rPr>
              <a:t>    </a:t>
            </a:r>
            <a:r>
              <a:rPr lang="de-DE" sz="2400" dirty="0" err="1">
                <a:solidFill>
                  <a:srgbClr val="FFFF00"/>
                </a:solidFill>
              </a:rPr>
              <a:t>NVIC_SetVector</a:t>
            </a:r>
            <a:r>
              <a:rPr lang="de-DE" sz="2400" dirty="0">
                <a:solidFill>
                  <a:srgbClr val="FFFF00"/>
                </a:solidFill>
              </a:rPr>
              <a:t>(TIM6_IRQn, (uint32_t)&amp;TIM6_IRQHandler);</a:t>
            </a:r>
          </a:p>
          <a:p>
            <a:r>
              <a:rPr lang="de-DE" sz="2400" dirty="0">
                <a:solidFill>
                  <a:srgbClr val="FFFF00"/>
                </a:solidFill>
              </a:rPr>
              <a:t>    </a:t>
            </a:r>
            <a:r>
              <a:rPr lang="de-DE" sz="2400" dirty="0" err="1">
                <a:solidFill>
                  <a:srgbClr val="FFFF00"/>
                </a:solidFill>
              </a:rPr>
              <a:t>HAL_NVIC_EnableIRQ</a:t>
            </a:r>
            <a:r>
              <a:rPr lang="de-DE" sz="2400" dirty="0">
                <a:solidFill>
                  <a:srgbClr val="FFFF00"/>
                </a:solidFill>
              </a:rPr>
              <a:t>(TIM6_IRQn);</a:t>
            </a:r>
          </a:p>
          <a:p>
            <a:endParaRPr lang="de-DE" sz="2400" dirty="0">
              <a:solidFill>
                <a:srgbClr val="FFFF00"/>
              </a:solidFill>
            </a:endParaRPr>
          </a:p>
          <a:p>
            <a:r>
              <a:rPr lang="de-DE" sz="2400" dirty="0">
                <a:solidFill>
                  <a:srgbClr val="FFFF00"/>
                </a:solidFill>
              </a:rPr>
              <a:t>}</a:t>
            </a:r>
            <a:endParaRPr lang="de-DE" sz="2400" dirty="0">
              <a:solidFill>
                <a:srgbClr val="FFFF00"/>
              </a:solidFill>
            </a:endParaRPr>
          </a:p>
        </p:txBody>
      </p:sp>
      <p:sp>
        <p:nvSpPr>
          <p:cNvPr id="4" name="Legende mit Linie 1 3"/>
          <p:cNvSpPr/>
          <p:nvPr/>
        </p:nvSpPr>
        <p:spPr>
          <a:xfrm>
            <a:off x="6755027" y="5136811"/>
            <a:ext cx="2055379" cy="456681"/>
          </a:xfrm>
          <a:prstGeom prst="borderCallout1">
            <a:avLst>
              <a:gd name="adj1" fmla="val 49950"/>
              <a:gd name="adj2" fmla="val -483"/>
              <a:gd name="adj3" fmla="val -31284"/>
              <a:gd name="adj4" fmla="val 256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ISR für TIM6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9371798" y="3144655"/>
            <a:ext cx="2820202" cy="1203157"/>
          </a:xfrm>
          <a:prstGeom prst="borderCallout1">
            <a:avLst>
              <a:gd name="adj1" fmla="val 49950"/>
              <a:gd name="adj2" fmla="val -483"/>
              <a:gd name="adj3" fmla="val 23491"/>
              <a:gd name="adj4" fmla="val -205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Freigabe Timer0 Interrupt</a:t>
            </a:r>
          </a:p>
          <a:p>
            <a:pPr algn="ctr"/>
            <a:r>
              <a:rPr lang="de-DE" dirty="0" smtClean="0"/>
              <a:t>(Einzelfreigabe)</a:t>
            </a:r>
            <a:endParaRPr lang="de-DE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2080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5494"/>
    </mc:Choice>
    <mc:Fallback>
      <p:transition spd="slow" advTm="1654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8" name="Textfeld 7"/>
          <p:cNvSpPr txBox="1"/>
          <p:nvPr/>
        </p:nvSpPr>
        <p:spPr>
          <a:xfrm>
            <a:off x="322490" y="1299411"/>
            <a:ext cx="10065424" cy="304698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FF00"/>
                </a:solidFill>
              </a:rPr>
              <a:t>DigitalOut</a:t>
            </a:r>
            <a:r>
              <a:rPr lang="en-US" sz="2400" dirty="0" smtClean="0">
                <a:solidFill>
                  <a:srgbClr val="FFFF00"/>
                </a:solidFill>
              </a:rPr>
              <a:t> A(PC_0);</a:t>
            </a: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void </a:t>
            </a:r>
            <a:r>
              <a:rPr lang="en-US" sz="2400" dirty="0">
                <a:solidFill>
                  <a:srgbClr val="FFFF00"/>
                </a:solidFill>
              </a:rPr>
              <a:t>TIM6_IRQHandler(void)</a:t>
            </a:r>
          </a:p>
          <a:p>
            <a:r>
              <a:rPr lang="en-US" sz="2400" dirty="0">
                <a:solidFill>
                  <a:srgbClr val="FFFF00"/>
                </a:solidFill>
              </a:rPr>
              <a:t>{</a:t>
            </a:r>
          </a:p>
          <a:p>
            <a:r>
              <a:rPr lang="en-US" sz="2400" dirty="0">
                <a:solidFill>
                  <a:srgbClr val="FFFF00"/>
                </a:solidFill>
              </a:rPr>
              <a:t>    A</a:t>
            </a:r>
            <a:r>
              <a:rPr lang="en-US" sz="2400" dirty="0" smtClean="0">
                <a:solidFill>
                  <a:srgbClr val="FFFF00"/>
                </a:solidFill>
              </a:rPr>
              <a:t>=!A;</a:t>
            </a:r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    TIM6-</a:t>
            </a:r>
            <a:r>
              <a:rPr lang="en-US" sz="2400" dirty="0">
                <a:solidFill>
                  <a:srgbClr val="FFFF00"/>
                </a:solidFill>
              </a:rPr>
              <a:t>&gt;SR=0</a:t>
            </a:r>
            <a:r>
              <a:rPr lang="en-US" sz="2400" dirty="0" smtClean="0">
                <a:solidFill>
                  <a:srgbClr val="FFFF00"/>
                </a:solidFill>
              </a:rPr>
              <a:t>;	//clear Update Interrupt Flag</a:t>
            </a:r>
            <a:endParaRPr lang="en-US" sz="2400" dirty="0">
              <a:solidFill>
                <a:srgbClr val="FFFF00"/>
              </a:solidFill>
            </a:endParaRPr>
          </a:p>
          <a:p>
            <a:r>
              <a:rPr lang="en-US" sz="2400" dirty="0">
                <a:solidFill>
                  <a:srgbClr val="FFFF00"/>
                </a:solidFill>
              </a:rPr>
              <a:t>    </a:t>
            </a:r>
            <a:r>
              <a:rPr lang="en-US" sz="2400" dirty="0" err="1">
                <a:solidFill>
                  <a:srgbClr val="FFFF00"/>
                </a:solidFill>
              </a:rPr>
              <a:t>HAL_NVIC_ClearPendingIRQ</a:t>
            </a:r>
            <a:r>
              <a:rPr lang="en-US" sz="2400" dirty="0">
                <a:solidFill>
                  <a:srgbClr val="FFFF00"/>
                </a:solidFill>
              </a:rPr>
              <a:t>(TIM6_IRQn);</a:t>
            </a:r>
          </a:p>
          <a:p>
            <a:r>
              <a:rPr lang="en-US" sz="2400" dirty="0">
                <a:solidFill>
                  <a:srgbClr val="FFFF00"/>
                </a:solidFill>
              </a:rPr>
              <a:t>}</a:t>
            </a:r>
            <a:endParaRPr lang="de-DE" sz="2400" dirty="0">
              <a:solidFill>
                <a:srgbClr val="FFFF00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322490" y="4509006"/>
            <a:ext cx="10065424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FF00"/>
                </a:solidFill>
              </a:rPr>
              <a:t>Aufgabe</a:t>
            </a:r>
            <a:r>
              <a:rPr lang="en-US" sz="2400" dirty="0" smtClean="0">
                <a:solidFill>
                  <a:srgbClr val="FFFF00"/>
                </a:solidFill>
              </a:rPr>
              <a:t>: </a:t>
            </a:r>
            <a:r>
              <a:rPr lang="en-US" sz="2400" dirty="0" err="1" smtClean="0">
                <a:solidFill>
                  <a:srgbClr val="FFFF00"/>
                </a:solidFill>
              </a:rPr>
              <a:t>Programmieren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</a:rPr>
              <a:t>Sie</a:t>
            </a:r>
            <a:r>
              <a:rPr lang="en-US" sz="2400" dirty="0" smtClean="0">
                <a:solidFill>
                  <a:srgbClr val="FFFF00"/>
                </a:solidFill>
              </a:rPr>
              <a:t> das </a:t>
            </a:r>
            <a:r>
              <a:rPr lang="en-US" sz="2400" dirty="0" err="1" smtClean="0">
                <a:solidFill>
                  <a:srgbClr val="FFFF00"/>
                </a:solidFill>
              </a:rPr>
              <a:t>Beispiel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</a:rPr>
              <a:t>nach</a:t>
            </a:r>
            <a:r>
              <a:rPr lang="en-US" sz="2400" dirty="0" smtClean="0">
                <a:solidFill>
                  <a:srgbClr val="FFFF00"/>
                </a:solidFill>
              </a:rPr>
              <a:t>. </a:t>
            </a:r>
            <a:r>
              <a:rPr lang="en-US" sz="2400" dirty="0" err="1" smtClean="0">
                <a:solidFill>
                  <a:srgbClr val="FFFF00"/>
                </a:solidFill>
              </a:rPr>
              <a:t>Testen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</a:rPr>
              <a:t>Sie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</a:rPr>
              <a:t>verschiedene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</a:rPr>
              <a:t>Töne</a:t>
            </a:r>
            <a:r>
              <a:rPr lang="en-US" sz="2400" dirty="0" smtClean="0">
                <a:solidFill>
                  <a:srgbClr val="FFFF00"/>
                </a:solidFill>
              </a:rPr>
              <a:t>.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5421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319"/>
    </mc:Choice>
    <mc:Fallback>
      <p:transition spd="slow" advTm="593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Prinzip: 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3294095" y="2240692"/>
            <a:ext cx="1458097" cy="237249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7488195" y="2693773"/>
            <a:ext cx="263610" cy="733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/>
          <p:nvPr/>
        </p:nvCxnSpPr>
        <p:spPr>
          <a:xfrm flipV="1">
            <a:off x="7751805" y="2108886"/>
            <a:ext cx="345990" cy="576649"/>
          </a:xfrm>
          <a:prstGeom prst="line">
            <a:avLst/>
          </a:prstGeom>
          <a:ln w="3492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/>
          <p:cNvCxnSpPr/>
          <p:nvPr/>
        </p:nvCxnSpPr>
        <p:spPr>
          <a:xfrm>
            <a:off x="7751805" y="3435179"/>
            <a:ext cx="345990" cy="482303"/>
          </a:xfrm>
          <a:prstGeom prst="line">
            <a:avLst/>
          </a:prstGeom>
          <a:ln w="3492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/>
          <p:cNvCxnSpPr/>
          <p:nvPr/>
        </p:nvCxnSpPr>
        <p:spPr>
          <a:xfrm>
            <a:off x="4752192" y="3060357"/>
            <a:ext cx="2736003" cy="1"/>
          </a:xfrm>
          <a:prstGeom prst="line">
            <a:avLst/>
          </a:prstGeom>
          <a:ln w="34925"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3998212" y="2875691"/>
            <a:ext cx="75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PC_0</a:t>
            </a:r>
            <a:endParaRPr lang="de-DE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933227" y="2692733"/>
            <a:ext cx="2373931" cy="261224"/>
          </a:xfrm>
          <a:prstGeom prst="rect">
            <a:avLst/>
          </a:prstGeom>
        </p:spPr>
      </p:pic>
      <p:sp>
        <p:nvSpPr>
          <p:cNvPr id="17" name="Freihandform 16"/>
          <p:cNvSpPr/>
          <p:nvPr/>
        </p:nvSpPr>
        <p:spPr>
          <a:xfrm>
            <a:off x="8142973" y="2252312"/>
            <a:ext cx="269507" cy="1559292"/>
          </a:xfrm>
          <a:custGeom>
            <a:avLst/>
            <a:gdLst>
              <a:gd name="connsiteX0" fmla="*/ 0 w 462083"/>
              <a:gd name="connsiteY0" fmla="*/ 0 h 1559292"/>
              <a:gd name="connsiteX1" fmla="*/ 462012 w 462083"/>
              <a:gd name="connsiteY1" fmla="*/ 712269 h 1559292"/>
              <a:gd name="connsiteX2" fmla="*/ 38501 w 462083"/>
              <a:gd name="connsiteY2" fmla="*/ 1559292 h 1559292"/>
              <a:gd name="connsiteX3" fmla="*/ 38501 w 462083"/>
              <a:gd name="connsiteY3" fmla="*/ 1559292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083" h="1559292">
                <a:moveTo>
                  <a:pt x="0" y="0"/>
                </a:moveTo>
                <a:cubicBezTo>
                  <a:pt x="227797" y="226193"/>
                  <a:pt x="455595" y="452387"/>
                  <a:pt x="462012" y="712269"/>
                </a:cubicBezTo>
                <a:cubicBezTo>
                  <a:pt x="468429" y="972151"/>
                  <a:pt x="38501" y="1559292"/>
                  <a:pt x="38501" y="1559292"/>
                </a:cubicBezTo>
                <a:lnTo>
                  <a:pt x="38501" y="155929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Freihandform 17"/>
          <p:cNvSpPr/>
          <p:nvPr/>
        </p:nvSpPr>
        <p:spPr>
          <a:xfrm>
            <a:off x="8488963" y="2096044"/>
            <a:ext cx="269507" cy="1821437"/>
          </a:xfrm>
          <a:custGeom>
            <a:avLst/>
            <a:gdLst>
              <a:gd name="connsiteX0" fmla="*/ 0 w 462083"/>
              <a:gd name="connsiteY0" fmla="*/ 0 h 1559292"/>
              <a:gd name="connsiteX1" fmla="*/ 462012 w 462083"/>
              <a:gd name="connsiteY1" fmla="*/ 712269 h 1559292"/>
              <a:gd name="connsiteX2" fmla="*/ 38501 w 462083"/>
              <a:gd name="connsiteY2" fmla="*/ 1559292 h 1559292"/>
              <a:gd name="connsiteX3" fmla="*/ 38501 w 462083"/>
              <a:gd name="connsiteY3" fmla="*/ 1559292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083" h="1559292">
                <a:moveTo>
                  <a:pt x="0" y="0"/>
                </a:moveTo>
                <a:cubicBezTo>
                  <a:pt x="227797" y="226193"/>
                  <a:pt x="455595" y="452387"/>
                  <a:pt x="462012" y="712269"/>
                </a:cubicBezTo>
                <a:cubicBezTo>
                  <a:pt x="468429" y="972151"/>
                  <a:pt x="38501" y="1559292"/>
                  <a:pt x="38501" y="1559292"/>
                </a:cubicBezTo>
                <a:lnTo>
                  <a:pt x="38501" y="155929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Freihandform 18"/>
          <p:cNvSpPr/>
          <p:nvPr/>
        </p:nvSpPr>
        <p:spPr>
          <a:xfrm>
            <a:off x="8834953" y="1944303"/>
            <a:ext cx="269507" cy="2117558"/>
          </a:xfrm>
          <a:custGeom>
            <a:avLst/>
            <a:gdLst>
              <a:gd name="connsiteX0" fmla="*/ 0 w 462083"/>
              <a:gd name="connsiteY0" fmla="*/ 0 h 1559292"/>
              <a:gd name="connsiteX1" fmla="*/ 462012 w 462083"/>
              <a:gd name="connsiteY1" fmla="*/ 712269 h 1559292"/>
              <a:gd name="connsiteX2" fmla="*/ 38501 w 462083"/>
              <a:gd name="connsiteY2" fmla="*/ 1559292 h 1559292"/>
              <a:gd name="connsiteX3" fmla="*/ 38501 w 462083"/>
              <a:gd name="connsiteY3" fmla="*/ 1559292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083" h="1559292">
                <a:moveTo>
                  <a:pt x="0" y="0"/>
                </a:moveTo>
                <a:cubicBezTo>
                  <a:pt x="227797" y="226193"/>
                  <a:pt x="455595" y="452387"/>
                  <a:pt x="462012" y="712269"/>
                </a:cubicBezTo>
                <a:cubicBezTo>
                  <a:pt x="468429" y="972151"/>
                  <a:pt x="38501" y="1559292"/>
                  <a:pt x="38501" y="1559292"/>
                </a:cubicBezTo>
                <a:lnTo>
                  <a:pt x="38501" y="155929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Freihandform 19"/>
          <p:cNvSpPr/>
          <p:nvPr/>
        </p:nvSpPr>
        <p:spPr>
          <a:xfrm>
            <a:off x="9180943" y="1861751"/>
            <a:ext cx="269507" cy="2325238"/>
          </a:xfrm>
          <a:custGeom>
            <a:avLst/>
            <a:gdLst>
              <a:gd name="connsiteX0" fmla="*/ 0 w 462083"/>
              <a:gd name="connsiteY0" fmla="*/ 0 h 1559292"/>
              <a:gd name="connsiteX1" fmla="*/ 462012 w 462083"/>
              <a:gd name="connsiteY1" fmla="*/ 712269 h 1559292"/>
              <a:gd name="connsiteX2" fmla="*/ 38501 w 462083"/>
              <a:gd name="connsiteY2" fmla="*/ 1559292 h 1559292"/>
              <a:gd name="connsiteX3" fmla="*/ 38501 w 462083"/>
              <a:gd name="connsiteY3" fmla="*/ 1559292 h 1559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083" h="1559292">
                <a:moveTo>
                  <a:pt x="0" y="0"/>
                </a:moveTo>
                <a:cubicBezTo>
                  <a:pt x="227797" y="226193"/>
                  <a:pt x="455595" y="452387"/>
                  <a:pt x="462012" y="712269"/>
                </a:cubicBezTo>
                <a:cubicBezTo>
                  <a:pt x="468429" y="972151"/>
                  <a:pt x="38501" y="1559292"/>
                  <a:pt x="38501" y="1559292"/>
                </a:cubicBezTo>
                <a:lnTo>
                  <a:pt x="38501" y="155929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3455469" y="4273617"/>
            <a:ext cx="1145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STM32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770021" y="4928135"/>
            <a:ext cx="52265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Der Mikrocontroller erzeugt rechteckförmige Spannung an </a:t>
            </a:r>
            <a:r>
              <a:rPr lang="de-DE" dirty="0" smtClean="0"/>
              <a:t>PC_0. </a:t>
            </a:r>
            <a:r>
              <a:rPr lang="de-DE" dirty="0" smtClean="0"/>
              <a:t>Diese wird im Lautsprechen in Schall umgesetzt.</a:t>
            </a:r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4797370" y="3109094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</a:t>
            </a:r>
            <a:endParaRPr lang="de-DE" dirty="0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666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763"/>
    </mc:Choice>
    <mc:Fallback>
      <p:transition spd="slow" advTm="367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2266750" y="4528445"/>
            <a:ext cx="5226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Als Periode bezeichnet man eine Low- und eine High-Phase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752" y="2031543"/>
            <a:ext cx="11159136" cy="1221796"/>
          </a:xfrm>
          <a:prstGeom prst="rect">
            <a:avLst/>
          </a:prstGeom>
        </p:spPr>
      </p:pic>
      <p:grpSp>
        <p:nvGrpSpPr>
          <p:cNvPr id="46" name="Gruppieren 45"/>
          <p:cNvGrpSpPr/>
          <p:nvPr/>
        </p:nvGrpSpPr>
        <p:grpSpPr>
          <a:xfrm>
            <a:off x="3242004" y="751815"/>
            <a:ext cx="2804370" cy="1173172"/>
            <a:chOff x="3242004" y="751815"/>
            <a:chExt cx="2804370" cy="1173172"/>
          </a:xfrm>
        </p:grpSpPr>
        <p:cxnSp>
          <p:nvCxnSpPr>
            <p:cNvPr id="16" name="Gerader Verbinder 15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feld 35"/>
            <p:cNvSpPr txBox="1"/>
            <p:nvPr/>
          </p:nvSpPr>
          <p:spPr>
            <a:xfrm>
              <a:off x="3242004" y="1093990"/>
              <a:ext cx="28043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Periode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ieren 44"/>
          <p:cNvGrpSpPr/>
          <p:nvPr/>
        </p:nvGrpSpPr>
        <p:grpSpPr>
          <a:xfrm>
            <a:off x="3253339" y="2062544"/>
            <a:ext cx="2762451" cy="1176405"/>
            <a:chOff x="3253339" y="2062544"/>
            <a:chExt cx="2762451" cy="1176405"/>
          </a:xfrm>
        </p:grpSpPr>
        <p:cxnSp>
          <p:nvCxnSpPr>
            <p:cNvPr id="24" name="Gerader Verbinder 23"/>
            <p:cNvCxnSpPr/>
            <p:nvPr/>
          </p:nvCxnSpPr>
          <p:spPr>
            <a:xfrm flipH="1">
              <a:off x="3253339" y="3217643"/>
              <a:ext cx="1431374" cy="21306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/>
            <p:nvPr/>
          </p:nvCxnSpPr>
          <p:spPr>
            <a:xfrm flipH="1" flipV="1">
              <a:off x="4684712" y="2114851"/>
              <a:ext cx="1" cy="1088402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r Verbinder 32"/>
            <p:cNvCxnSpPr/>
            <p:nvPr/>
          </p:nvCxnSpPr>
          <p:spPr>
            <a:xfrm flipH="1">
              <a:off x="4684712" y="2062544"/>
              <a:ext cx="1331077" cy="20112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r Verbinder 34"/>
            <p:cNvCxnSpPr/>
            <p:nvPr/>
          </p:nvCxnSpPr>
          <p:spPr>
            <a:xfrm flipH="1" flipV="1">
              <a:off x="6015789" y="2113657"/>
              <a:ext cx="1" cy="1088402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3533099" y="2740746"/>
              <a:ext cx="972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Low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3" name="Textfeld 42"/>
            <p:cNvSpPr txBox="1"/>
            <p:nvPr/>
          </p:nvSpPr>
          <p:spPr>
            <a:xfrm>
              <a:off x="4811550" y="2125972"/>
              <a:ext cx="972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High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3272589" y="3570974"/>
            <a:ext cx="2743200" cy="614728"/>
            <a:chOff x="3272589" y="3570974"/>
            <a:chExt cx="2743200" cy="614728"/>
          </a:xfrm>
        </p:grpSpPr>
        <p:cxnSp>
          <p:nvCxnSpPr>
            <p:cNvPr id="11" name="Gerader Verbinder 10"/>
            <p:cNvCxnSpPr/>
            <p:nvPr/>
          </p:nvCxnSpPr>
          <p:spPr>
            <a:xfrm>
              <a:off x="3272589" y="3570974"/>
              <a:ext cx="2743200" cy="0"/>
            </a:xfrm>
            <a:prstGeom prst="line">
              <a:avLst/>
            </a:prstGeom>
            <a:ln w="38100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feld 43"/>
            <p:cNvSpPr txBox="1"/>
            <p:nvPr/>
          </p:nvSpPr>
          <p:spPr>
            <a:xfrm>
              <a:off x="3278796" y="3724037"/>
              <a:ext cx="2736993" cy="46166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Periodendauer </a:t>
              </a:r>
              <a:r>
                <a:rPr lang="de-DE" sz="2400" b="1" dirty="0" smtClean="0">
                  <a:solidFill>
                    <a:srgbClr val="FF0000"/>
                  </a:solidFill>
                </a:rPr>
                <a:t>T</a:t>
              </a:r>
              <a:endParaRPr lang="de-DE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9" name="Gruppieren 48"/>
          <p:cNvGrpSpPr/>
          <p:nvPr/>
        </p:nvGrpSpPr>
        <p:grpSpPr>
          <a:xfrm>
            <a:off x="7356390" y="3570973"/>
            <a:ext cx="4314910" cy="1970350"/>
            <a:chOff x="7356390" y="3570973"/>
            <a:chExt cx="4314910" cy="1970350"/>
          </a:xfrm>
        </p:grpSpPr>
        <p:sp>
          <p:nvSpPr>
            <p:cNvPr id="38" name="Legende mit Linie 1 37"/>
            <p:cNvSpPr/>
            <p:nvPr/>
          </p:nvSpPr>
          <p:spPr>
            <a:xfrm>
              <a:off x="7356390" y="3570974"/>
              <a:ext cx="1569454" cy="404261"/>
            </a:xfrm>
            <a:prstGeom prst="borderCallout1">
              <a:avLst>
                <a:gd name="adj1" fmla="val -298"/>
                <a:gd name="adj2" fmla="val -791"/>
                <a:gd name="adj3" fmla="val -85441"/>
                <a:gd name="adj4" fmla="val 6983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A</a:t>
              </a:r>
              <a:r>
                <a:rPr lang="de-DE" dirty="0" smtClean="0"/>
                <a:t>=!A;</a:t>
              </a:r>
              <a:endParaRPr lang="de-DE" dirty="0"/>
            </a:p>
          </p:txBody>
        </p:sp>
        <p:sp>
          <p:nvSpPr>
            <p:cNvPr id="40" name="Legende mit Linie 1 39"/>
            <p:cNvSpPr/>
            <p:nvPr/>
          </p:nvSpPr>
          <p:spPr>
            <a:xfrm>
              <a:off x="9094269" y="3570973"/>
              <a:ext cx="2002099" cy="404261"/>
            </a:xfrm>
            <a:prstGeom prst="borderCallout1">
              <a:avLst>
                <a:gd name="adj1" fmla="val -298"/>
                <a:gd name="adj2" fmla="val -791"/>
                <a:gd name="adj3" fmla="val -79327"/>
                <a:gd name="adj4" fmla="val -15005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A=!A;</a:t>
              </a:r>
              <a:endParaRPr lang="de-DE" dirty="0"/>
            </a:p>
          </p:txBody>
        </p:sp>
        <p:sp>
          <p:nvSpPr>
            <p:cNvPr id="48" name="Textfeld 47"/>
            <p:cNvSpPr txBox="1"/>
            <p:nvPr/>
          </p:nvSpPr>
          <p:spPr>
            <a:xfrm>
              <a:off x="7777212" y="4340994"/>
              <a:ext cx="3894088" cy="120032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Die Rechteckspannung an </a:t>
              </a:r>
              <a:r>
                <a:rPr lang="de-DE" dirty="0" smtClean="0"/>
                <a:t>PC_0 </a:t>
              </a:r>
              <a:r>
                <a:rPr lang="de-DE" dirty="0" smtClean="0"/>
                <a:t>wird erzeugt, indem </a:t>
              </a:r>
              <a:r>
                <a:rPr lang="de-DE" dirty="0" smtClean="0"/>
                <a:t>PC_0 </a:t>
              </a:r>
              <a:r>
                <a:rPr lang="de-DE" dirty="0" smtClean="0"/>
                <a:t>zyklisch komplementiert wird: </a:t>
              </a:r>
              <a:br>
                <a:rPr lang="de-DE" dirty="0" smtClean="0"/>
              </a:br>
              <a:r>
                <a:rPr lang="de-DE" dirty="0" smtClean="0"/>
                <a:t>1 -&gt; 0 -&gt; 1 -&gt; 0 -&gt; ….</a:t>
              </a:r>
              <a:endParaRPr lang="de-DE" dirty="0"/>
            </a:p>
          </p:txBody>
        </p:sp>
      </p:grp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4935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281"/>
    </mc:Choice>
    <mc:Fallback>
      <p:transition spd="slow" advTm="742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916723" y="4486419"/>
            <a:ext cx="5226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Die Anzahl der Perioden pro Sekunde bezeichnet man als Frequenz f in Hz (Hertz)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752" y="3134389"/>
            <a:ext cx="1086410" cy="118949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162" y="3134388"/>
            <a:ext cx="1086410" cy="118949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3572" y="3134387"/>
            <a:ext cx="1086410" cy="118949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9982" y="3134387"/>
            <a:ext cx="1086410" cy="118949"/>
          </a:xfrm>
          <a:prstGeom prst="rect">
            <a:avLst/>
          </a:prstGeom>
        </p:spPr>
      </p:pic>
      <p:pic>
        <p:nvPicPr>
          <p:cNvPr id="29" name="Grafik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6392" y="3144009"/>
            <a:ext cx="1086410" cy="118949"/>
          </a:xfrm>
          <a:prstGeom prst="rect">
            <a:avLst/>
          </a:prstGeom>
        </p:spPr>
      </p:pic>
      <p:pic>
        <p:nvPicPr>
          <p:cNvPr id="31" name="Grafik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2802" y="3144009"/>
            <a:ext cx="1086410" cy="118949"/>
          </a:xfrm>
          <a:prstGeom prst="rect">
            <a:avLst/>
          </a:prstGeom>
        </p:spPr>
      </p:pic>
      <p:pic>
        <p:nvPicPr>
          <p:cNvPr id="32" name="Grafik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9212" y="3144009"/>
            <a:ext cx="1086410" cy="118949"/>
          </a:xfrm>
          <a:prstGeom prst="rect">
            <a:avLst/>
          </a:prstGeom>
        </p:spPr>
      </p:pic>
      <p:pic>
        <p:nvPicPr>
          <p:cNvPr id="34" name="Grafik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5622" y="3144009"/>
            <a:ext cx="1086410" cy="118949"/>
          </a:xfrm>
          <a:prstGeom prst="rect">
            <a:avLst/>
          </a:prstGeom>
        </p:spPr>
      </p:pic>
      <p:pic>
        <p:nvPicPr>
          <p:cNvPr id="39" name="Grafik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2032" y="3144008"/>
            <a:ext cx="1086410" cy="118949"/>
          </a:xfrm>
          <a:prstGeom prst="rect">
            <a:avLst/>
          </a:prstGeom>
        </p:spPr>
      </p:pic>
      <p:pic>
        <p:nvPicPr>
          <p:cNvPr id="50" name="Grafik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8442" y="3144008"/>
            <a:ext cx="1086410" cy="118949"/>
          </a:xfrm>
          <a:prstGeom prst="rect">
            <a:avLst/>
          </a:prstGeom>
        </p:spPr>
      </p:pic>
      <p:grpSp>
        <p:nvGrpSpPr>
          <p:cNvPr id="51" name="Gruppieren 50"/>
          <p:cNvGrpSpPr/>
          <p:nvPr/>
        </p:nvGrpSpPr>
        <p:grpSpPr>
          <a:xfrm>
            <a:off x="270751" y="1814634"/>
            <a:ext cx="11000431" cy="1911835"/>
            <a:chOff x="3242004" y="751815"/>
            <a:chExt cx="2804370" cy="1911835"/>
          </a:xfrm>
        </p:grpSpPr>
        <p:cxnSp>
          <p:nvCxnSpPr>
            <p:cNvPr id="52" name="Gerader Verbinder 51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feld 52"/>
            <p:cNvSpPr txBox="1"/>
            <p:nvPr/>
          </p:nvSpPr>
          <p:spPr>
            <a:xfrm>
              <a:off x="3242004" y="1093990"/>
              <a:ext cx="280437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1 Sekunde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54" name="Gerader Verbinder 53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uppieren 54"/>
          <p:cNvGrpSpPr/>
          <p:nvPr/>
        </p:nvGrpSpPr>
        <p:grpSpPr>
          <a:xfrm>
            <a:off x="270751" y="3294238"/>
            <a:ext cx="11000431" cy="1173172"/>
            <a:chOff x="3242004" y="751815"/>
            <a:chExt cx="2804370" cy="1173172"/>
          </a:xfrm>
        </p:grpSpPr>
        <p:cxnSp>
          <p:nvCxnSpPr>
            <p:cNvPr id="56" name="Gerader Verbinder 55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feld 56"/>
            <p:cNvSpPr txBox="1"/>
            <p:nvPr/>
          </p:nvSpPr>
          <p:spPr>
            <a:xfrm>
              <a:off x="3242004" y="1093990"/>
              <a:ext cx="28043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440 Perioden = Frequenz 440Hz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58" name="Gerader Verbinder 57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feld 58"/>
          <p:cNvSpPr txBox="1"/>
          <p:nvPr/>
        </p:nvSpPr>
        <p:spPr>
          <a:xfrm>
            <a:off x="916723" y="5206073"/>
            <a:ext cx="5226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1000 Hz = 1kHz (Kilohertz)</a:t>
            </a:r>
          </a:p>
          <a:p>
            <a:r>
              <a:rPr lang="de-DE" dirty="0" smtClean="0"/>
              <a:t>1000000 Hz = 1 MHz (</a:t>
            </a:r>
            <a:r>
              <a:rPr lang="de-DE" dirty="0" err="1" smtClean="0"/>
              <a:t>Megaherz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60" name="Textfeld 59"/>
          <p:cNvSpPr txBox="1"/>
          <p:nvPr/>
        </p:nvSpPr>
        <p:spPr>
          <a:xfrm>
            <a:off x="916723" y="5852404"/>
            <a:ext cx="10123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Der </a:t>
            </a:r>
            <a:r>
              <a:rPr lang="de-DE" dirty="0" smtClean="0"/>
              <a:t>STM32L152 arbeitet</a:t>
            </a:r>
            <a:r>
              <a:rPr lang="de-DE" dirty="0" smtClean="0"/>
              <a:t> mit 32 </a:t>
            </a:r>
            <a:r>
              <a:rPr lang="de-DE" dirty="0" smtClean="0"/>
              <a:t>MHz = </a:t>
            </a:r>
            <a:r>
              <a:rPr lang="de-DE" dirty="0" smtClean="0"/>
              <a:t>32000000 </a:t>
            </a:r>
            <a:r>
              <a:rPr lang="de-DE" dirty="0" smtClean="0"/>
              <a:t>Hz = </a:t>
            </a:r>
            <a:r>
              <a:rPr lang="de-DE" dirty="0" smtClean="0"/>
              <a:t>32000000 </a:t>
            </a:r>
            <a:r>
              <a:rPr lang="de-DE" dirty="0" smtClean="0"/>
              <a:t>Perioden pro Sekunde </a:t>
            </a:r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1133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175"/>
    </mc:Choice>
    <mc:Fallback>
      <p:transition spd="slow" advTm="881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3" grpId="0"/>
      <p:bldP spid="59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752" y="3134389"/>
            <a:ext cx="1086410" cy="118949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162" y="3134388"/>
            <a:ext cx="1086410" cy="118949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3572" y="3134387"/>
            <a:ext cx="1086410" cy="118949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9982" y="3134387"/>
            <a:ext cx="1086410" cy="118949"/>
          </a:xfrm>
          <a:prstGeom prst="rect">
            <a:avLst/>
          </a:prstGeom>
        </p:spPr>
      </p:pic>
      <p:pic>
        <p:nvPicPr>
          <p:cNvPr id="29" name="Grafik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6392" y="3144009"/>
            <a:ext cx="1086410" cy="118949"/>
          </a:xfrm>
          <a:prstGeom prst="rect">
            <a:avLst/>
          </a:prstGeom>
        </p:spPr>
      </p:pic>
      <p:pic>
        <p:nvPicPr>
          <p:cNvPr id="31" name="Grafik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2802" y="3144009"/>
            <a:ext cx="1086410" cy="118949"/>
          </a:xfrm>
          <a:prstGeom prst="rect">
            <a:avLst/>
          </a:prstGeom>
        </p:spPr>
      </p:pic>
      <p:pic>
        <p:nvPicPr>
          <p:cNvPr id="32" name="Grafik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9212" y="3144009"/>
            <a:ext cx="1086410" cy="118949"/>
          </a:xfrm>
          <a:prstGeom prst="rect">
            <a:avLst/>
          </a:prstGeom>
        </p:spPr>
      </p:pic>
      <p:pic>
        <p:nvPicPr>
          <p:cNvPr id="34" name="Grafik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5622" y="3144009"/>
            <a:ext cx="1086410" cy="118949"/>
          </a:xfrm>
          <a:prstGeom prst="rect">
            <a:avLst/>
          </a:prstGeom>
        </p:spPr>
      </p:pic>
      <p:pic>
        <p:nvPicPr>
          <p:cNvPr id="39" name="Grafik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2032" y="3144008"/>
            <a:ext cx="1086410" cy="118949"/>
          </a:xfrm>
          <a:prstGeom prst="rect">
            <a:avLst/>
          </a:prstGeom>
        </p:spPr>
      </p:pic>
      <p:pic>
        <p:nvPicPr>
          <p:cNvPr id="50" name="Grafik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8442" y="3144008"/>
            <a:ext cx="1086410" cy="118949"/>
          </a:xfrm>
          <a:prstGeom prst="rect">
            <a:avLst/>
          </a:prstGeom>
        </p:spPr>
      </p:pic>
      <p:grpSp>
        <p:nvGrpSpPr>
          <p:cNvPr id="51" name="Gruppieren 50"/>
          <p:cNvGrpSpPr/>
          <p:nvPr/>
        </p:nvGrpSpPr>
        <p:grpSpPr>
          <a:xfrm>
            <a:off x="270751" y="1814634"/>
            <a:ext cx="11000431" cy="1911835"/>
            <a:chOff x="3242004" y="751815"/>
            <a:chExt cx="2804370" cy="1911835"/>
          </a:xfrm>
        </p:grpSpPr>
        <p:cxnSp>
          <p:nvCxnSpPr>
            <p:cNvPr id="52" name="Gerader Verbinder 51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feld 52"/>
            <p:cNvSpPr txBox="1"/>
            <p:nvPr/>
          </p:nvSpPr>
          <p:spPr>
            <a:xfrm>
              <a:off x="3242004" y="1093990"/>
              <a:ext cx="280437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1 Sekunde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54" name="Gerader Verbinder 53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uppieren 54"/>
          <p:cNvGrpSpPr/>
          <p:nvPr/>
        </p:nvGrpSpPr>
        <p:grpSpPr>
          <a:xfrm>
            <a:off x="270751" y="3294238"/>
            <a:ext cx="11000431" cy="1173172"/>
            <a:chOff x="3242004" y="751815"/>
            <a:chExt cx="2804370" cy="1173172"/>
          </a:xfrm>
        </p:grpSpPr>
        <p:cxnSp>
          <p:nvCxnSpPr>
            <p:cNvPr id="56" name="Gerader Verbinder 55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feld 56"/>
            <p:cNvSpPr txBox="1"/>
            <p:nvPr/>
          </p:nvSpPr>
          <p:spPr>
            <a:xfrm>
              <a:off x="3242004" y="1093990"/>
              <a:ext cx="28043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440 Perioden = Frequenz 440Hz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58" name="Gerader Verbinder 57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feld 3"/>
          <p:cNvSpPr txBox="1"/>
          <p:nvPr/>
        </p:nvSpPr>
        <p:spPr>
          <a:xfrm>
            <a:off x="270751" y="4809585"/>
            <a:ext cx="5194025" cy="12003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Dreisatz: 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440 Perioden ≡ 1s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1 Periode ≡ 1s / 440 = 0,00227272s 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702802" y="4812284"/>
            <a:ext cx="6107396" cy="160043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4000" dirty="0" smtClean="0">
                <a:solidFill>
                  <a:srgbClr val="FFFF00"/>
                </a:solidFill>
              </a:rPr>
              <a:t>Formel: </a:t>
            </a:r>
          </a:p>
          <a:p>
            <a:r>
              <a:rPr lang="de-DE" sz="4000" dirty="0" smtClean="0">
                <a:solidFill>
                  <a:srgbClr val="FFFF00"/>
                </a:solidFill>
              </a:rPr>
              <a:t>Periodendauer T = 1/f </a:t>
            </a:r>
          </a:p>
          <a:p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93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399"/>
    </mc:Choice>
    <mc:Fallback>
      <p:transition spd="slow" advTm="383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447575" y="4729631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Kurze Zeiten werden oft in </a:t>
            </a:r>
            <a:r>
              <a:rPr lang="de-DE" sz="2400" dirty="0" err="1" smtClean="0"/>
              <a:t>ms</a:t>
            </a:r>
            <a:r>
              <a:rPr lang="de-DE" sz="2400" dirty="0" smtClean="0"/>
              <a:t> (Millisekunden)</a:t>
            </a:r>
          </a:p>
          <a:p>
            <a:r>
              <a:rPr lang="de-DE" sz="2400" dirty="0"/>
              <a:t>o</a:t>
            </a:r>
            <a:r>
              <a:rPr lang="de-DE" sz="2400" dirty="0" smtClean="0"/>
              <a:t>der µs (Mikrosekunden) angegeben</a:t>
            </a:r>
          </a:p>
          <a:p>
            <a:r>
              <a:rPr lang="de-DE" sz="2400" dirty="0" smtClean="0">
                <a:solidFill>
                  <a:srgbClr val="FFFF00"/>
                </a:solidFill>
              </a:rPr>
              <a:t>0,00227272s = 2,27272 </a:t>
            </a:r>
            <a:r>
              <a:rPr lang="de-DE" sz="2400" dirty="0" err="1" smtClean="0">
                <a:solidFill>
                  <a:srgbClr val="FFFF00"/>
                </a:solidFill>
              </a:rPr>
              <a:t>ms</a:t>
            </a:r>
            <a:r>
              <a:rPr lang="de-DE" sz="2400" dirty="0" smtClean="0">
                <a:solidFill>
                  <a:srgbClr val="FFFF00"/>
                </a:solidFill>
              </a:rPr>
              <a:t> = 2272,72 µs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752" y="2031543"/>
            <a:ext cx="11159136" cy="1221796"/>
          </a:xfrm>
          <a:prstGeom prst="rect">
            <a:avLst/>
          </a:prstGeom>
        </p:spPr>
      </p:pic>
      <p:grpSp>
        <p:nvGrpSpPr>
          <p:cNvPr id="46" name="Gruppieren 45"/>
          <p:cNvGrpSpPr/>
          <p:nvPr/>
        </p:nvGrpSpPr>
        <p:grpSpPr>
          <a:xfrm>
            <a:off x="3242004" y="751815"/>
            <a:ext cx="2804370" cy="1173172"/>
            <a:chOff x="3242004" y="751815"/>
            <a:chExt cx="2804370" cy="1173172"/>
          </a:xfrm>
        </p:grpSpPr>
        <p:cxnSp>
          <p:nvCxnSpPr>
            <p:cNvPr id="16" name="Gerader Verbinder 15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feld 35"/>
            <p:cNvSpPr txBox="1"/>
            <p:nvPr/>
          </p:nvSpPr>
          <p:spPr>
            <a:xfrm>
              <a:off x="3242004" y="1093990"/>
              <a:ext cx="28043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Periode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ieren 44"/>
          <p:cNvGrpSpPr/>
          <p:nvPr/>
        </p:nvGrpSpPr>
        <p:grpSpPr>
          <a:xfrm>
            <a:off x="3253339" y="2062544"/>
            <a:ext cx="2762451" cy="1176405"/>
            <a:chOff x="3253339" y="2062544"/>
            <a:chExt cx="2762451" cy="1176405"/>
          </a:xfrm>
        </p:grpSpPr>
        <p:cxnSp>
          <p:nvCxnSpPr>
            <p:cNvPr id="24" name="Gerader Verbinder 23"/>
            <p:cNvCxnSpPr/>
            <p:nvPr/>
          </p:nvCxnSpPr>
          <p:spPr>
            <a:xfrm flipH="1">
              <a:off x="3253339" y="3217643"/>
              <a:ext cx="1431374" cy="21306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r Verbinder 29"/>
            <p:cNvCxnSpPr/>
            <p:nvPr/>
          </p:nvCxnSpPr>
          <p:spPr>
            <a:xfrm flipH="1" flipV="1">
              <a:off x="4684712" y="2114851"/>
              <a:ext cx="1" cy="1088402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r Verbinder 32"/>
            <p:cNvCxnSpPr/>
            <p:nvPr/>
          </p:nvCxnSpPr>
          <p:spPr>
            <a:xfrm flipH="1">
              <a:off x="4684712" y="2062544"/>
              <a:ext cx="1331077" cy="20112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Gerader Verbinder 34"/>
            <p:cNvCxnSpPr/>
            <p:nvPr/>
          </p:nvCxnSpPr>
          <p:spPr>
            <a:xfrm flipH="1" flipV="1">
              <a:off x="6015789" y="2113657"/>
              <a:ext cx="1" cy="1088402"/>
            </a:xfrm>
            <a:prstGeom prst="line">
              <a:avLst/>
            </a:prstGeom>
            <a:ln w="793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3533099" y="2740746"/>
              <a:ext cx="972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Low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3" name="Textfeld 42"/>
            <p:cNvSpPr txBox="1"/>
            <p:nvPr/>
          </p:nvSpPr>
          <p:spPr>
            <a:xfrm>
              <a:off x="4811550" y="2125972"/>
              <a:ext cx="972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High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3272589" y="3570974"/>
            <a:ext cx="2743200" cy="984060"/>
            <a:chOff x="3272589" y="3570974"/>
            <a:chExt cx="2743200" cy="984060"/>
          </a:xfrm>
        </p:grpSpPr>
        <p:cxnSp>
          <p:nvCxnSpPr>
            <p:cNvPr id="11" name="Gerader Verbinder 10"/>
            <p:cNvCxnSpPr/>
            <p:nvPr/>
          </p:nvCxnSpPr>
          <p:spPr>
            <a:xfrm>
              <a:off x="3272589" y="3570974"/>
              <a:ext cx="2743200" cy="0"/>
            </a:xfrm>
            <a:prstGeom prst="line">
              <a:avLst/>
            </a:prstGeom>
            <a:ln w="38100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feld 43"/>
            <p:cNvSpPr txBox="1"/>
            <p:nvPr/>
          </p:nvSpPr>
          <p:spPr>
            <a:xfrm>
              <a:off x="3278796" y="3724037"/>
              <a:ext cx="2736993" cy="8309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Periodendauer </a:t>
              </a:r>
            </a:p>
            <a:p>
              <a:r>
                <a:rPr lang="de-DE" sz="2400" b="1" dirty="0" smtClean="0">
                  <a:solidFill>
                    <a:srgbClr val="FF0000"/>
                  </a:solidFill>
                </a:rPr>
                <a:t>T=</a:t>
              </a:r>
              <a:r>
                <a:rPr lang="de-DE" sz="2400" dirty="0">
                  <a:solidFill>
                    <a:srgbClr val="FF0000"/>
                  </a:solidFill>
                </a:rPr>
                <a:t> 0,00227272s</a:t>
              </a:r>
              <a:endParaRPr lang="de-DE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6" name="Textfeld 25"/>
          <p:cNvSpPr txBox="1"/>
          <p:nvPr/>
        </p:nvSpPr>
        <p:spPr>
          <a:xfrm>
            <a:off x="447575" y="5903436"/>
            <a:ext cx="685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 = 1000ms = 1000000µs</a:t>
            </a:r>
            <a:endParaRPr lang="de-DE" sz="2400" b="1" dirty="0">
              <a:solidFill>
                <a:srgbClr val="FFFF00"/>
              </a:solidFill>
            </a:endParaRPr>
          </a:p>
          <a:p>
            <a:endParaRPr lang="de-DE" dirty="0"/>
          </a:p>
        </p:txBody>
      </p:sp>
      <p:grpSp>
        <p:nvGrpSpPr>
          <p:cNvPr id="27" name="Gruppieren 26"/>
          <p:cNvGrpSpPr/>
          <p:nvPr/>
        </p:nvGrpSpPr>
        <p:grpSpPr>
          <a:xfrm>
            <a:off x="7356390" y="3570973"/>
            <a:ext cx="4314910" cy="1970350"/>
            <a:chOff x="7356390" y="3570973"/>
            <a:chExt cx="4314910" cy="1970350"/>
          </a:xfrm>
        </p:grpSpPr>
        <p:sp>
          <p:nvSpPr>
            <p:cNvPr id="28" name="Legende mit Linie 1 27"/>
            <p:cNvSpPr/>
            <p:nvPr/>
          </p:nvSpPr>
          <p:spPr>
            <a:xfrm>
              <a:off x="7356390" y="3570974"/>
              <a:ext cx="1569454" cy="404261"/>
            </a:xfrm>
            <a:prstGeom prst="borderCallout1">
              <a:avLst>
                <a:gd name="adj1" fmla="val -298"/>
                <a:gd name="adj2" fmla="val -791"/>
                <a:gd name="adj3" fmla="val -85441"/>
                <a:gd name="adj4" fmla="val 6983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A=!A</a:t>
              </a:r>
              <a:endParaRPr lang="de-DE" dirty="0"/>
            </a:p>
          </p:txBody>
        </p:sp>
        <p:sp>
          <p:nvSpPr>
            <p:cNvPr id="29" name="Legende mit Linie 1 28"/>
            <p:cNvSpPr/>
            <p:nvPr/>
          </p:nvSpPr>
          <p:spPr>
            <a:xfrm>
              <a:off x="9094269" y="3570973"/>
              <a:ext cx="2002099" cy="404261"/>
            </a:xfrm>
            <a:prstGeom prst="borderCallout1">
              <a:avLst>
                <a:gd name="adj1" fmla="val -298"/>
                <a:gd name="adj2" fmla="val -791"/>
                <a:gd name="adj3" fmla="val -79327"/>
                <a:gd name="adj4" fmla="val -15005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/>
                <a:t>A=!A</a:t>
              </a:r>
              <a:endParaRPr lang="de-DE" dirty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7777212" y="4340994"/>
              <a:ext cx="3894088" cy="120032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Die Rechteckspannung an </a:t>
              </a:r>
              <a:r>
                <a:rPr lang="de-DE" dirty="0" smtClean="0"/>
                <a:t>PC_0 </a:t>
              </a:r>
              <a:r>
                <a:rPr lang="de-DE" dirty="0" smtClean="0"/>
                <a:t>wird erzeugt, indem </a:t>
              </a:r>
              <a:r>
                <a:rPr lang="de-DE" dirty="0" smtClean="0"/>
                <a:t>PC_0 </a:t>
              </a:r>
              <a:r>
                <a:rPr lang="de-DE" dirty="0" smtClean="0"/>
                <a:t>zyklisch komplementiert wird: </a:t>
              </a:r>
              <a:br>
                <a:rPr lang="de-DE" dirty="0" smtClean="0"/>
              </a:br>
              <a:r>
                <a:rPr lang="de-DE" dirty="0" smtClean="0"/>
                <a:t>1 -&gt; 0 -&gt; 1 -&gt; 0 -&gt; ….</a:t>
              </a:r>
              <a:endParaRPr lang="de-DE" dirty="0"/>
            </a:p>
          </p:txBody>
        </p:sp>
      </p:grp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3627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735"/>
    </mc:Choice>
    <mc:Fallback>
      <p:transition spd="slow" advTm="737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3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447575" y="4729631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Kurze Zeiten werden oft in </a:t>
            </a:r>
            <a:r>
              <a:rPr lang="de-DE" sz="2400" dirty="0" err="1" smtClean="0"/>
              <a:t>ms</a:t>
            </a:r>
            <a:r>
              <a:rPr lang="de-DE" sz="2400" dirty="0" smtClean="0"/>
              <a:t> (Millisekunden)</a:t>
            </a:r>
          </a:p>
          <a:p>
            <a:r>
              <a:rPr lang="de-DE" sz="2400" dirty="0"/>
              <a:t>o</a:t>
            </a:r>
            <a:r>
              <a:rPr lang="de-DE" sz="2400" dirty="0" smtClean="0"/>
              <a:t>der µs (Mikrosekunden) angegeben</a:t>
            </a:r>
          </a:p>
          <a:p>
            <a:r>
              <a:rPr lang="de-DE" sz="2400" dirty="0" smtClean="0">
                <a:solidFill>
                  <a:srgbClr val="FFFF00"/>
                </a:solidFill>
              </a:rPr>
              <a:t>0,00227272s = 2,27272 </a:t>
            </a:r>
            <a:r>
              <a:rPr lang="de-DE" sz="2400" dirty="0" err="1" smtClean="0">
                <a:solidFill>
                  <a:srgbClr val="FFFF00"/>
                </a:solidFill>
              </a:rPr>
              <a:t>ms</a:t>
            </a:r>
            <a:r>
              <a:rPr lang="de-DE" sz="2400" dirty="0" smtClean="0">
                <a:solidFill>
                  <a:srgbClr val="FFFF00"/>
                </a:solidFill>
              </a:rPr>
              <a:t> = 2272,72 µs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64" y="2078993"/>
            <a:ext cx="11159136" cy="1221796"/>
          </a:xfrm>
          <a:prstGeom prst="rect">
            <a:avLst/>
          </a:prstGeom>
        </p:spPr>
      </p:pic>
      <p:grpSp>
        <p:nvGrpSpPr>
          <p:cNvPr id="46" name="Gruppieren 45"/>
          <p:cNvGrpSpPr/>
          <p:nvPr/>
        </p:nvGrpSpPr>
        <p:grpSpPr>
          <a:xfrm>
            <a:off x="3242004" y="751815"/>
            <a:ext cx="2804370" cy="1173172"/>
            <a:chOff x="3242004" y="751815"/>
            <a:chExt cx="2804370" cy="1173172"/>
          </a:xfrm>
        </p:grpSpPr>
        <p:cxnSp>
          <p:nvCxnSpPr>
            <p:cNvPr id="16" name="Gerader Verbinder 15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feld 35"/>
            <p:cNvSpPr txBox="1"/>
            <p:nvPr/>
          </p:nvSpPr>
          <p:spPr>
            <a:xfrm>
              <a:off x="3242004" y="1093990"/>
              <a:ext cx="28043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4800" dirty="0" smtClean="0">
                  <a:solidFill>
                    <a:srgbClr val="FF0000"/>
                  </a:solidFill>
                </a:rPr>
                <a:t>Periode</a:t>
              </a:r>
              <a:endParaRPr lang="de-DE" sz="4800" dirty="0">
                <a:solidFill>
                  <a:srgbClr val="FF0000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Gerader Verbinder 23"/>
          <p:cNvCxnSpPr/>
          <p:nvPr/>
        </p:nvCxnSpPr>
        <p:spPr>
          <a:xfrm flipH="1">
            <a:off x="3253339" y="3217643"/>
            <a:ext cx="1431374" cy="21306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 flipV="1">
            <a:off x="4684712" y="2114851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 flipH="1">
            <a:off x="4684712" y="2062544"/>
            <a:ext cx="1331077" cy="2011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H="1" flipV="1">
            <a:off x="6015789" y="2113657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3533099" y="2740746"/>
            <a:ext cx="97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Low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4811550" y="2125972"/>
            <a:ext cx="97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High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47" name="Gruppieren 46"/>
          <p:cNvGrpSpPr/>
          <p:nvPr/>
        </p:nvGrpSpPr>
        <p:grpSpPr>
          <a:xfrm>
            <a:off x="3272589" y="3570974"/>
            <a:ext cx="2743200" cy="984060"/>
            <a:chOff x="3272589" y="3570974"/>
            <a:chExt cx="2743200" cy="984060"/>
          </a:xfrm>
        </p:grpSpPr>
        <p:cxnSp>
          <p:nvCxnSpPr>
            <p:cNvPr id="11" name="Gerader Verbinder 10"/>
            <p:cNvCxnSpPr/>
            <p:nvPr/>
          </p:nvCxnSpPr>
          <p:spPr>
            <a:xfrm>
              <a:off x="3272589" y="3570974"/>
              <a:ext cx="2743200" cy="0"/>
            </a:xfrm>
            <a:prstGeom prst="line">
              <a:avLst/>
            </a:prstGeom>
            <a:ln w="38100">
              <a:solidFill>
                <a:schemeClr val="bg1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feld 43"/>
            <p:cNvSpPr txBox="1"/>
            <p:nvPr/>
          </p:nvSpPr>
          <p:spPr>
            <a:xfrm>
              <a:off x="3278796" y="3724037"/>
              <a:ext cx="2736993" cy="83099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Periodendauer </a:t>
              </a:r>
            </a:p>
            <a:p>
              <a:r>
                <a:rPr lang="de-DE" sz="2400" b="1" dirty="0" smtClean="0">
                  <a:solidFill>
                    <a:srgbClr val="FF0000"/>
                  </a:solidFill>
                </a:rPr>
                <a:t>T=</a:t>
              </a:r>
              <a:r>
                <a:rPr lang="de-DE" sz="2400" dirty="0">
                  <a:solidFill>
                    <a:srgbClr val="FF0000"/>
                  </a:solidFill>
                </a:rPr>
                <a:t> 0,00227272s</a:t>
              </a:r>
              <a:endParaRPr lang="de-DE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9" name="Gruppieren 48"/>
          <p:cNvGrpSpPr/>
          <p:nvPr/>
        </p:nvGrpSpPr>
        <p:grpSpPr>
          <a:xfrm>
            <a:off x="7406638" y="3570973"/>
            <a:ext cx="4264662" cy="1693351"/>
            <a:chOff x="7406638" y="3570973"/>
            <a:chExt cx="4264662" cy="1693351"/>
          </a:xfrm>
        </p:grpSpPr>
        <p:sp>
          <p:nvSpPr>
            <p:cNvPr id="38" name="Legende mit Linie 1 37"/>
            <p:cNvSpPr/>
            <p:nvPr/>
          </p:nvSpPr>
          <p:spPr>
            <a:xfrm>
              <a:off x="7406638" y="3570974"/>
              <a:ext cx="1519205" cy="404261"/>
            </a:xfrm>
            <a:prstGeom prst="borderCallout1">
              <a:avLst>
                <a:gd name="adj1" fmla="val -298"/>
                <a:gd name="adj2" fmla="val -791"/>
                <a:gd name="adj3" fmla="val -77290"/>
                <a:gd name="adj4" fmla="val 1448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A</a:t>
              </a:r>
              <a:r>
                <a:rPr lang="de-DE" dirty="0" smtClean="0"/>
                <a:t>=!A</a:t>
              </a:r>
              <a:endParaRPr lang="de-DE" dirty="0"/>
            </a:p>
          </p:txBody>
        </p:sp>
        <p:sp>
          <p:nvSpPr>
            <p:cNvPr id="40" name="Legende mit Linie 1 39"/>
            <p:cNvSpPr/>
            <p:nvPr/>
          </p:nvSpPr>
          <p:spPr>
            <a:xfrm>
              <a:off x="9094269" y="3570973"/>
              <a:ext cx="2035050" cy="404261"/>
            </a:xfrm>
            <a:prstGeom prst="borderCallout1">
              <a:avLst>
                <a:gd name="adj1" fmla="val -298"/>
                <a:gd name="adj2" fmla="val -791"/>
                <a:gd name="adj3" fmla="val -73214"/>
                <a:gd name="adj4" fmla="val -22411"/>
              </a:avLst>
            </a:prstGeom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/>
                <a:t>A</a:t>
              </a:r>
              <a:r>
                <a:rPr lang="de-DE" dirty="0" smtClean="0"/>
                <a:t>=!A</a:t>
              </a:r>
              <a:endParaRPr lang="de-DE" dirty="0"/>
            </a:p>
          </p:txBody>
        </p:sp>
        <p:sp>
          <p:nvSpPr>
            <p:cNvPr id="48" name="Textfeld 47"/>
            <p:cNvSpPr txBox="1"/>
            <p:nvPr/>
          </p:nvSpPr>
          <p:spPr>
            <a:xfrm>
              <a:off x="7777212" y="4340994"/>
              <a:ext cx="3894088" cy="92333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PC_0 </a:t>
              </a:r>
              <a:r>
                <a:rPr lang="de-DE" dirty="0" smtClean="0"/>
                <a:t>muss 2 mal in einer Periode </a:t>
              </a:r>
            </a:p>
            <a:p>
              <a:r>
                <a:rPr lang="de-DE" dirty="0"/>
                <a:t>u</a:t>
              </a:r>
              <a:r>
                <a:rPr lang="de-DE" dirty="0" smtClean="0"/>
                <a:t>mgeschaltet (komplementiert) werden. </a:t>
              </a:r>
              <a:endParaRPr lang="de-DE" dirty="0"/>
            </a:p>
          </p:txBody>
        </p:sp>
      </p:grpSp>
      <p:sp>
        <p:nvSpPr>
          <p:cNvPr id="26" name="Textfeld 25"/>
          <p:cNvSpPr txBox="1"/>
          <p:nvPr/>
        </p:nvSpPr>
        <p:spPr>
          <a:xfrm>
            <a:off x="447575" y="5903436"/>
            <a:ext cx="685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s = 1000ms = 1000000µs</a:t>
            </a:r>
            <a:endParaRPr lang="de-DE" sz="2400" b="1" dirty="0">
              <a:solidFill>
                <a:srgbClr val="FFFF00"/>
              </a:solidFill>
            </a:endParaRPr>
          </a:p>
          <a:p>
            <a:endParaRPr lang="de-DE" dirty="0"/>
          </a:p>
        </p:txBody>
      </p:sp>
      <p:grpSp>
        <p:nvGrpSpPr>
          <p:cNvPr id="27" name="Gruppieren 26"/>
          <p:cNvGrpSpPr/>
          <p:nvPr/>
        </p:nvGrpSpPr>
        <p:grpSpPr>
          <a:xfrm>
            <a:off x="7406638" y="805093"/>
            <a:ext cx="1402185" cy="1109936"/>
            <a:chOff x="3242004" y="751815"/>
            <a:chExt cx="2804370" cy="1109936"/>
          </a:xfrm>
        </p:grpSpPr>
        <p:cxnSp>
          <p:nvCxnSpPr>
            <p:cNvPr id="28" name="Gerader Verbinder 27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feld 28"/>
            <p:cNvSpPr txBox="1"/>
            <p:nvPr/>
          </p:nvSpPr>
          <p:spPr>
            <a:xfrm>
              <a:off x="3242004" y="1093990"/>
              <a:ext cx="28043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½ Periode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31" name="Gerader Verbinder 30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uppieren 31"/>
          <p:cNvGrpSpPr/>
          <p:nvPr/>
        </p:nvGrpSpPr>
        <p:grpSpPr>
          <a:xfrm>
            <a:off x="8793531" y="836711"/>
            <a:ext cx="1449369" cy="1109936"/>
            <a:chOff x="3242004" y="751815"/>
            <a:chExt cx="2804370" cy="1109936"/>
          </a:xfrm>
        </p:grpSpPr>
        <p:cxnSp>
          <p:nvCxnSpPr>
            <p:cNvPr id="34" name="Gerader Verbinder 33"/>
            <p:cNvCxnSpPr/>
            <p:nvPr/>
          </p:nvCxnSpPr>
          <p:spPr>
            <a:xfrm flipV="1">
              <a:off x="325333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feld 38"/>
            <p:cNvSpPr txBox="1"/>
            <p:nvPr/>
          </p:nvSpPr>
          <p:spPr>
            <a:xfrm>
              <a:off x="3242004" y="1093990"/>
              <a:ext cx="28043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½ Periode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6015789" y="751815"/>
              <a:ext cx="0" cy="1109936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feld 50"/>
          <p:cNvSpPr txBox="1"/>
          <p:nvPr/>
        </p:nvSpPr>
        <p:spPr>
          <a:xfrm>
            <a:off x="7534604" y="2263420"/>
            <a:ext cx="1110354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High=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94963" y="2219873"/>
            <a:ext cx="972151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Low=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7777212" y="5524901"/>
            <a:ext cx="3894088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T/2 = 0,001136s = 1,136ms =1136 µs</a:t>
            </a:r>
            <a:endParaRPr lang="de-DE" sz="2400" dirty="0">
              <a:solidFill>
                <a:srgbClr val="FFFF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2501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655"/>
    </mc:Choice>
    <mc:Fallback>
      <p:transition spd="slow" advTm="85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3" grpId="0"/>
      <p:bldP spid="26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64" y="2078993"/>
            <a:ext cx="11159136" cy="1221796"/>
          </a:xfrm>
          <a:prstGeom prst="rect">
            <a:avLst/>
          </a:prstGeom>
        </p:spPr>
      </p:pic>
      <p:cxnSp>
        <p:nvCxnSpPr>
          <p:cNvPr id="24" name="Gerader Verbinder 23"/>
          <p:cNvCxnSpPr/>
          <p:nvPr/>
        </p:nvCxnSpPr>
        <p:spPr>
          <a:xfrm flipH="1">
            <a:off x="3253339" y="3217643"/>
            <a:ext cx="1431374" cy="21306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 flipV="1">
            <a:off x="4684712" y="2114851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 flipH="1">
            <a:off x="4684712" y="2062544"/>
            <a:ext cx="1331077" cy="2011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H="1" flipV="1">
            <a:off x="6015789" y="2113657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Legende mit Linie 1 37"/>
          <p:cNvSpPr/>
          <p:nvPr/>
        </p:nvSpPr>
        <p:spPr>
          <a:xfrm>
            <a:off x="5212616" y="1183078"/>
            <a:ext cx="1148631" cy="404261"/>
          </a:xfrm>
          <a:prstGeom prst="borderCallout1">
            <a:avLst>
              <a:gd name="adj1" fmla="val 97321"/>
              <a:gd name="adj2" fmla="val 47"/>
              <a:gd name="adj3" fmla="val 186310"/>
              <a:gd name="adj4" fmla="val -42523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A=!A;</a:t>
            </a:r>
            <a:endParaRPr lang="de-DE" dirty="0"/>
          </a:p>
        </p:txBody>
      </p:sp>
      <p:sp>
        <p:nvSpPr>
          <p:cNvPr id="40" name="Legende mit Linie 1 39"/>
          <p:cNvSpPr/>
          <p:nvPr/>
        </p:nvSpPr>
        <p:spPr>
          <a:xfrm>
            <a:off x="6510696" y="1161017"/>
            <a:ext cx="1148631" cy="404261"/>
          </a:xfrm>
          <a:prstGeom prst="borderCallout1">
            <a:avLst>
              <a:gd name="adj1" fmla="val 102083"/>
              <a:gd name="adj2" fmla="val -791"/>
              <a:gd name="adj3" fmla="val 217262"/>
              <a:gd name="adj4" fmla="val -39171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A=!A;</a:t>
            </a:r>
            <a:endParaRPr lang="de-DE" dirty="0"/>
          </a:p>
        </p:txBody>
      </p:sp>
      <p:sp>
        <p:nvSpPr>
          <p:cNvPr id="51" name="Textfeld 50"/>
          <p:cNvSpPr txBox="1"/>
          <p:nvPr/>
        </p:nvSpPr>
        <p:spPr>
          <a:xfrm>
            <a:off x="4795074" y="2263998"/>
            <a:ext cx="1110354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High=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3467638" y="2200367"/>
            <a:ext cx="972151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Low=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547821" y="161523"/>
            <a:ext cx="3894088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T/2 = 0,001136s = 1,136ms =1136 µs</a:t>
            </a:r>
            <a:endParaRPr lang="de-DE" sz="2400" dirty="0">
              <a:solidFill>
                <a:srgbClr val="FFFF00"/>
              </a:solidFill>
            </a:endParaRPr>
          </a:p>
        </p:txBody>
      </p:sp>
      <p:sp>
        <p:nvSpPr>
          <p:cNvPr id="8" name="Legende mit Linie 1 7"/>
          <p:cNvSpPr/>
          <p:nvPr/>
        </p:nvSpPr>
        <p:spPr>
          <a:xfrm>
            <a:off x="8201200" y="4683871"/>
            <a:ext cx="3052786" cy="1745580"/>
          </a:xfrm>
          <a:prstGeom prst="borderCallout1">
            <a:avLst>
              <a:gd name="adj1" fmla="val 18750"/>
              <a:gd name="adj2" fmla="val -8333"/>
              <a:gd name="adj3" fmla="val 33097"/>
              <a:gd name="adj4" fmla="val -336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Prozessortakt:</a:t>
            </a:r>
            <a:endParaRPr lang="de-DE" dirty="0" smtClean="0"/>
          </a:p>
          <a:p>
            <a:pPr algn="ctr"/>
            <a:r>
              <a:rPr lang="de-DE" dirty="0" smtClean="0"/>
              <a:t>T</a:t>
            </a:r>
            <a:r>
              <a:rPr lang="de-DE" baseline="-25000" dirty="0"/>
              <a:t>P</a:t>
            </a:r>
            <a:r>
              <a:rPr lang="de-DE" dirty="0" smtClean="0"/>
              <a:t>=1/32MHz </a:t>
            </a:r>
            <a:r>
              <a:rPr lang="de-DE" dirty="0" smtClean="0"/>
              <a:t>=</a:t>
            </a:r>
          </a:p>
          <a:p>
            <a:pPr algn="ctr"/>
            <a:r>
              <a:rPr lang="de-DE" dirty="0" smtClean="0"/>
              <a:t>1/32000000Hz </a:t>
            </a:r>
            <a:r>
              <a:rPr lang="de-DE" dirty="0" smtClean="0"/>
              <a:t>=</a:t>
            </a:r>
          </a:p>
          <a:p>
            <a:pPr algn="ctr"/>
            <a:r>
              <a:rPr lang="de-DE" dirty="0" smtClean="0"/>
              <a:t>31,25</a:t>
            </a:r>
            <a:r>
              <a:rPr lang="de-DE" dirty="0" smtClean="0"/>
              <a:t> </a:t>
            </a:r>
            <a:r>
              <a:rPr lang="de-DE" dirty="0" err="1"/>
              <a:t>n</a:t>
            </a:r>
            <a:r>
              <a:rPr lang="de-DE" dirty="0" err="1" smtClean="0"/>
              <a:t>s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8095536" y="62664"/>
            <a:ext cx="4096464" cy="124627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Prozessortakt:</a:t>
            </a:r>
            <a:endParaRPr lang="de-DE" sz="3600" dirty="0">
              <a:solidFill>
                <a:srgbClr val="FFFF00"/>
              </a:solidFill>
            </a:endParaRPr>
          </a:p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T</a:t>
            </a:r>
            <a:r>
              <a:rPr lang="de-DE" sz="3600" baseline="-25000" dirty="0" smtClean="0">
                <a:solidFill>
                  <a:srgbClr val="FFFF00"/>
                </a:solidFill>
              </a:rPr>
              <a:t>P</a:t>
            </a:r>
            <a:r>
              <a:rPr lang="de-DE" sz="3600" dirty="0" smtClean="0">
                <a:solidFill>
                  <a:srgbClr val="FFFF00"/>
                </a:solidFill>
              </a:rPr>
              <a:t>=31,25ns</a:t>
            </a:r>
            <a:endParaRPr lang="de-DE" sz="3600" dirty="0">
              <a:solidFill>
                <a:srgbClr val="FFFF00"/>
              </a:solidFill>
            </a:endParaRPr>
          </a:p>
        </p:txBody>
      </p:sp>
      <p:grpSp>
        <p:nvGrpSpPr>
          <p:cNvPr id="41" name="Gruppieren 40"/>
          <p:cNvGrpSpPr/>
          <p:nvPr/>
        </p:nvGrpSpPr>
        <p:grpSpPr>
          <a:xfrm>
            <a:off x="110613" y="3529382"/>
            <a:ext cx="7731809" cy="3155732"/>
            <a:chOff x="110613" y="1389413"/>
            <a:chExt cx="10769744" cy="5362673"/>
          </a:xfrm>
        </p:grpSpPr>
        <p:sp>
          <p:nvSpPr>
            <p:cNvPr id="42" name="Rechteck 41"/>
            <p:cNvSpPr/>
            <p:nvPr/>
          </p:nvSpPr>
          <p:spPr>
            <a:xfrm>
              <a:off x="6697683" y="1389413"/>
              <a:ext cx="4182674" cy="71251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3" name="Rechteck 42"/>
            <p:cNvSpPr/>
            <p:nvPr/>
          </p:nvSpPr>
          <p:spPr>
            <a:xfrm>
              <a:off x="6697683" y="4522520"/>
              <a:ext cx="4182674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5" name="Rechteck 44"/>
            <p:cNvSpPr/>
            <p:nvPr/>
          </p:nvSpPr>
          <p:spPr>
            <a:xfrm>
              <a:off x="4011880" y="2387474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6" name="Rechteck 45"/>
            <p:cNvSpPr/>
            <p:nvPr/>
          </p:nvSpPr>
          <p:spPr>
            <a:xfrm>
              <a:off x="2968830" y="4902530"/>
              <a:ext cx="2371099" cy="71251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7" name="Freihandform 46"/>
            <p:cNvSpPr/>
            <p:nvPr/>
          </p:nvSpPr>
          <p:spPr>
            <a:xfrm>
              <a:off x="7813964" y="2090057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8" name="Freihandform 47"/>
            <p:cNvSpPr/>
            <p:nvPr/>
          </p:nvSpPr>
          <p:spPr>
            <a:xfrm>
              <a:off x="7837714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9" name="Freihandform 48"/>
            <p:cNvSpPr/>
            <p:nvPr/>
          </p:nvSpPr>
          <p:spPr>
            <a:xfrm>
              <a:off x="4726379" y="3241964"/>
              <a:ext cx="1603169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50" name="Freihandform 49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3" name="Freihandform 72"/>
            <p:cNvSpPr/>
            <p:nvPr/>
          </p:nvSpPr>
          <p:spPr>
            <a:xfrm>
              <a:off x="5355771" y="5237018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4" name="Freihandform 73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5" name="Freihandform 74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6" name="Freihandform 75"/>
            <p:cNvSpPr/>
            <p:nvPr/>
          </p:nvSpPr>
          <p:spPr>
            <a:xfrm>
              <a:off x="4579374" y="3170903"/>
              <a:ext cx="125361" cy="162232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7" name="Freihandform 76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8" name="Freihandform 77"/>
            <p:cNvSpPr/>
            <p:nvPr/>
          </p:nvSpPr>
          <p:spPr>
            <a:xfrm>
              <a:off x="2971800" y="5176684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0" name="Freihandform 79"/>
            <p:cNvSpPr/>
            <p:nvPr/>
          </p:nvSpPr>
          <p:spPr>
            <a:xfrm>
              <a:off x="1150374" y="5147187"/>
              <a:ext cx="494071" cy="10323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071" h="103239">
                  <a:moveTo>
                    <a:pt x="494071" y="0"/>
                  </a:moveTo>
                  <a:lnTo>
                    <a:pt x="265471" y="103239"/>
                  </a:lnTo>
                  <a:lnTo>
                    <a:pt x="0" y="10323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1" name="Rechteck 80"/>
            <p:cNvSpPr/>
            <p:nvPr/>
          </p:nvSpPr>
          <p:spPr>
            <a:xfrm>
              <a:off x="110613" y="4522520"/>
              <a:ext cx="1046643" cy="13473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600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3970093" y="2454064"/>
              <a:ext cx="809502" cy="993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smtClean="0"/>
                <a:t>Q   D</a:t>
              </a:r>
              <a:endParaRPr lang="de-DE" sz="1600" dirty="0"/>
            </a:p>
          </p:txBody>
        </p:sp>
        <p:sp>
          <p:nvSpPr>
            <p:cNvPr id="84" name="Freihandform 83"/>
            <p:cNvSpPr/>
            <p:nvPr/>
          </p:nvSpPr>
          <p:spPr>
            <a:xfrm>
              <a:off x="4719484" y="2684206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4998676" y="2407816"/>
              <a:ext cx="415757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86" name="Freihandform 85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7" name="Freihandform 86"/>
            <p:cNvSpPr/>
            <p:nvPr/>
          </p:nvSpPr>
          <p:spPr>
            <a:xfrm>
              <a:off x="8509819" y="3982065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8819535" y="2291431"/>
              <a:ext cx="574287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16</a:t>
              </a: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8785465" y="3827524"/>
              <a:ext cx="574287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16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7988850" y="1454029"/>
              <a:ext cx="1675081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-&gt;ARR</a:t>
              </a:r>
            </a:p>
          </p:txBody>
        </p:sp>
        <p:sp>
          <p:nvSpPr>
            <p:cNvPr id="91" name="Textfeld 90"/>
            <p:cNvSpPr txBox="1"/>
            <p:nvPr/>
          </p:nvSpPr>
          <p:spPr>
            <a:xfrm>
              <a:off x="7920843" y="4682200"/>
              <a:ext cx="1737600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-&gt;CNT</a:t>
              </a:r>
            </a:p>
            <a:p>
              <a:r>
                <a:rPr lang="de-DE" sz="1600" dirty="0" smtClean="0"/>
                <a:t>CTR DIV 16</a:t>
              </a:r>
            </a:p>
          </p:txBody>
        </p:sp>
        <p:sp>
          <p:nvSpPr>
            <p:cNvPr id="92" name="Textfeld 91"/>
            <p:cNvSpPr txBox="1"/>
            <p:nvPr/>
          </p:nvSpPr>
          <p:spPr>
            <a:xfrm>
              <a:off x="6323611" y="3021186"/>
              <a:ext cx="1795654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EQ      CMP</a:t>
              </a:r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3309970" y="5001157"/>
              <a:ext cx="1668382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err="1" smtClean="0"/>
                <a:t>TIMx</a:t>
              </a:r>
              <a:r>
                <a:rPr lang="de-DE" sz="1600" dirty="0" err="1" smtClean="0">
                  <a:sym typeface="Wingdings" panose="05000000000000000000" pitchFamily="2" charset="2"/>
                </a:rPr>
                <a:t>PSC</a:t>
              </a:r>
              <a:endParaRPr lang="de-DE" sz="1600" dirty="0" smtClean="0"/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5338749" y="5758352"/>
              <a:ext cx="2235525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CEN =</a:t>
              </a:r>
            </a:p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-&gt;CR1 Bit0</a:t>
              </a:r>
            </a:p>
          </p:txBody>
        </p:sp>
        <p:sp>
          <p:nvSpPr>
            <p:cNvPr id="95" name="Textfeld 94"/>
            <p:cNvSpPr txBox="1"/>
            <p:nvPr/>
          </p:nvSpPr>
          <p:spPr>
            <a:xfrm>
              <a:off x="3864478" y="1479764"/>
              <a:ext cx="1987680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UIF =</a:t>
              </a:r>
            </a:p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-&gt;SR Bit0</a:t>
              </a:r>
            </a:p>
          </p:txBody>
        </p:sp>
        <p:sp>
          <p:nvSpPr>
            <p:cNvPr id="96" name="Freihandform 95"/>
            <p:cNvSpPr/>
            <p:nvPr/>
          </p:nvSpPr>
          <p:spPr>
            <a:xfrm>
              <a:off x="2403987" y="2499852"/>
              <a:ext cx="840658" cy="162232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97" name="Freihandform 96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98" name="Textfeld 97"/>
            <p:cNvSpPr txBox="1"/>
            <p:nvPr/>
          </p:nvSpPr>
          <p:spPr>
            <a:xfrm>
              <a:off x="1198484" y="1655415"/>
              <a:ext cx="2275716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UIE =</a:t>
              </a:r>
            </a:p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-&gt;DIER Bit0</a:t>
              </a:r>
            </a:p>
          </p:txBody>
        </p:sp>
        <p:sp>
          <p:nvSpPr>
            <p:cNvPr id="99" name="Textfeld 98"/>
            <p:cNvSpPr txBox="1"/>
            <p:nvPr/>
          </p:nvSpPr>
          <p:spPr>
            <a:xfrm>
              <a:off x="120086" y="5333493"/>
              <a:ext cx="1152596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32MHz</a:t>
              </a:r>
            </a:p>
          </p:txBody>
        </p:sp>
        <p:sp>
          <p:nvSpPr>
            <p:cNvPr id="100" name="Textfeld 99"/>
            <p:cNvSpPr txBox="1"/>
            <p:nvPr/>
          </p:nvSpPr>
          <p:spPr>
            <a:xfrm>
              <a:off x="1203202" y="4302751"/>
              <a:ext cx="2411920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/>
                <a:t>RCC-&gt;</a:t>
              </a:r>
              <a:r>
                <a:rPr lang="de-DE" sz="1600" dirty="0" smtClean="0"/>
                <a:t>APB1ENR</a:t>
              </a:r>
            </a:p>
            <a:p>
              <a:r>
                <a:rPr lang="de-DE" sz="1600" dirty="0" smtClean="0"/>
                <a:t>Bit 4</a:t>
              </a:r>
            </a:p>
          </p:txBody>
        </p:sp>
        <p:grpSp>
          <p:nvGrpSpPr>
            <p:cNvPr id="101" name="Gruppieren 100"/>
            <p:cNvGrpSpPr/>
            <p:nvPr/>
          </p:nvGrpSpPr>
          <p:grpSpPr>
            <a:xfrm>
              <a:off x="6667577" y="4575355"/>
              <a:ext cx="1254446" cy="1286813"/>
              <a:chOff x="6667577" y="4575355"/>
              <a:chExt cx="1254446" cy="1286813"/>
            </a:xfrm>
          </p:grpSpPr>
          <p:sp>
            <p:nvSpPr>
              <p:cNvPr id="102" name="Textfeld 101"/>
              <p:cNvSpPr txBox="1"/>
              <p:nvPr/>
            </p:nvSpPr>
            <p:spPr>
              <a:xfrm>
                <a:off x="6667577" y="4575355"/>
                <a:ext cx="1192031" cy="575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 err="1" smtClean="0"/>
                  <a:t>Reset</a:t>
                </a:r>
                <a:endParaRPr lang="de-DE" sz="1600" dirty="0" smtClean="0"/>
              </a:p>
            </p:txBody>
          </p:sp>
          <p:sp>
            <p:nvSpPr>
              <p:cNvPr id="103" name="Textfeld 102"/>
              <p:cNvSpPr txBox="1"/>
              <p:nvPr/>
            </p:nvSpPr>
            <p:spPr>
              <a:xfrm>
                <a:off x="6704676" y="5286849"/>
                <a:ext cx="1217347" cy="5753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dirty="0" err="1" smtClean="0"/>
                  <a:t>Enable</a:t>
                </a:r>
                <a:endParaRPr lang="de-DE" sz="1600" dirty="0" smtClean="0"/>
              </a:p>
            </p:txBody>
          </p:sp>
        </p:grpSp>
      </p:grp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5929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215"/>
    </mc:Choice>
    <mc:Fallback>
      <p:transition spd="slow" advTm="382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pieren 40"/>
          <p:cNvGrpSpPr/>
          <p:nvPr/>
        </p:nvGrpSpPr>
        <p:grpSpPr>
          <a:xfrm>
            <a:off x="110613" y="3529382"/>
            <a:ext cx="7731809" cy="3155732"/>
            <a:chOff x="110613" y="1389413"/>
            <a:chExt cx="10769744" cy="5362673"/>
          </a:xfrm>
        </p:grpSpPr>
        <p:sp>
          <p:nvSpPr>
            <p:cNvPr id="42" name="Rechteck 41"/>
            <p:cNvSpPr/>
            <p:nvPr/>
          </p:nvSpPr>
          <p:spPr>
            <a:xfrm>
              <a:off x="6697683" y="1389413"/>
              <a:ext cx="4182674" cy="71251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3" name="Rechteck 42"/>
            <p:cNvSpPr/>
            <p:nvPr/>
          </p:nvSpPr>
          <p:spPr>
            <a:xfrm>
              <a:off x="6697683" y="4522520"/>
              <a:ext cx="4182674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5" name="Rechteck 44"/>
            <p:cNvSpPr/>
            <p:nvPr/>
          </p:nvSpPr>
          <p:spPr>
            <a:xfrm>
              <a:off x="4011880" y="2387474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6" name="Rechteck 45"/>
            <p:cNvSpPr/>
            <p:nvPr/>
          </p:nvSpPr>
          <p:spPr>
            <a:xfrm>
              <a:off x="2968830" y="4902530"/>
              <a:ext cx="2371099" cy="71251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7" name="Freihandform 46"/>
            <p:cNvSpPr/>
            <p:nvPr/>
          </p:nvSpPr>
          <p:spPr>
            <a:xfrm>
              <a:off x="7813964" y="2090057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8" name="Freihandform 47"/>
            <p:cNvSpPr/>
            <p:nvPr/>
          </p:nvSpPr>
          <p:spPr>
            <a:xfrm>
              <a:off x="7837714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49" name="Freihandform 48"/>
            <p:cNvSpPr/>
            <p:nvPr/>
          </p:nvSpPr>
          <p:spPr>
            <a:xfrm>
              <a:off x="4726379" y="3241964"/>
              <a:ext cx="1603169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50" name="Freihandform 49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3" name="Freihandform 72"/>
            <p:cNvSpPr/>
            <p:nvPr/>
          </p:nvSpPr>
          <p:spPr>
            <a:xfrm>
              <a:off x="5355771" y="5237018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4" name="Freihandform 73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5" name="Freihandform 74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6" name="Freihandform 75"/>
            <p:cNvSpPr/>
            <p:nvPr/>
          </p:nvSpPr>
          <p:spPr>
            <a:xfrm>
              <a:off x="4579374" y="3170903"/>
              <a:ext cx="125361" cy="162232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7" name="Freihandform 76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8" name="Freihandform 77"/>
            <p:cNvSpPr/>
            <p:nvPr/>
          </p:nvSpPr>
          <p:spPr>
            <a:xfrm>
              <a:off x="2971800" y="5176684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0" name="Freihandform 79"/>
            <p:cNvSpPr/>
            <p:nvPr/>
          </p:nvSpPr>
          <p:spPr>
            <a:xfrm>
              <a:off x="1150374" y="5147187"/>
              <a:ext cx="494071" cy="10323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071" h="103239">
                  <a:moveTo>
                    <a:pt x="494071" y="0"/>
                  </a:moveTo>
                  <a:lnTo>
                    <a:pt x="265471" y="103239"/>
                  </a:lnTo>
                  <a:lnTo>
                    <a:pt x="0" y="10323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1" name="Rechteck 80"/>
            <p:cNvSpPr/>
            <p:nvPr/>
          </p:nvSpPr>
          <p:spPr>
            <a:xfrm>
              <a:off x="110613" y="4522520"/>
              <a:ext cx="1046643" cy="13473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 sz="1600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3970093" y="2454064"/>
              <a:ext cx="809502" cy="993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00" dirty="0" smtClean="0"/>
                <a:t>Q   D</a:t>
              </a:r>
              <a:endParaRPr lang="de-DE" sz="1600" dirty="0"/>
            </a:p>
          </p:txBody>
        </p:sp>
        <p:sp>
          <p:nvSpPr>
            <p:cNvPr id="84" name="Freihandform 83"/>
            <p:cNvSpPr/>
            <p:nvPr/>
          </p:nvSpPr>
          <p:spPr>
            <a:xfrm>
              <a:off x="4719484" y="2684206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4998676" y="2407816"/>
              <a:ext cx="415757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1</a:t>
              </a:r>
              <a:endParaRPr lang="de-DE" sz="1600" dirty="0"/>
            </a:p>
          </p:txBody>
        </p:sp>
        <p:sp>
          <p:nvSpPr>
            <p:cNvPr id="86" name="Freihandform 85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7" name="Freihandform 86"/>
            <p:cNvSpPr/>
            <p:nvPr/>
          </p:nvSpPr>
          <p:spPr>
            <a:xfrm>
              <a:off x="8509819" y="3982065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8819535" y="2291431"/>
              <a:ext cx="574287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16</a:t>
              </a: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8785465" y="3827524"/>
              <a:ext cx="574287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16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7988850" y="1454029"/>
              <a:ext cx="1675081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-&gt;ARR</a:t>
              </a:r>
            </a:p>
          </p:txBody>
        </p:sp>
        <p:sp>
          <p:nvSpPr>
            <p:cNvPr id="91" name="Textfeld 90"/>
            <p:cNvSpPr txBox="1"/>
            <p:nvPr/>
          </p:nvSpPr>
          <p:spPr>
            <a:xfrm>
              <a:off x="7920843" y="4682200"/>
              <a:ext cx="1737600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-&gt;CNT</a:t>
              </a:r>
            </a:p>
            <a:p>
              <a:r>
                <a:rPr lang="de-DE" sz="1600" dirty="0" smtClean="0"/>
                <a:t>CTR DIV 16</a:t>
              </a:r>
            </a:p>
          </p:txBody>
        </p:sp>
        <p:sp>
          <p:nvSpPr>
            <p:cNvPr id="92" name="Textfeld 91"/>
            <p:cNvSpPr txBox="1"/>
            <p:nvPr/>
          </p:nvSpPr>
          <p:spPr>
            <a:xfrm>
              <a:off x="6323611" y="3021186"/>
              <a:ext cx="1795654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EQ      CMP</a:t>
              </a:r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3309970" y="5001157"/>
              <a:ext cx="1668382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err="1" smtClean="0"/>
                <a:t>TIMx</a:t>
              </a:r>
              <a:r>
                <a:rPr lang="de-DE" sz="1600" dirty="0" err="1" smtClean="0">
                  <a:sym typeface="Wingdings" panose="05000000000000000000" pitchFamily="2" charset="2"/>
                </a:rPr>
                <a:t>PSC</a:t>
              </a:r>
              <a:endParaRPr lang="de-DE" sz="1600" dirty="0" smtClean="0"/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5338749" y="5758352"/>
              <a:ext cx="2235525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CEN =</a:t>
              </a:r>
            </a:p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-&gt;CR1 Bit0</a:t>
              </a:r>
            </a:p>
          </p:txBody>
        </p:sp>
        <p:sp>
          <p:nvSpPr>
            <p:cNvPr id="95" name="Textfeld 94"/>
            <p:cNvSpPr txBox="1"/>
            <p:nvPr/>
          </p:nvSpPr>
          <p:spPr>
            <a:xfrm>
              <a:off x="3864478" y="1479764"/>
              <a:ext cx="1987680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UIF =</a:t>
              </a:r>
            </a:p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-&gt;SR Bit0</a:t>
              </a:r>
            </a:p>
          </p:txBody>
        </p:sp>
        <p:sp>
          <p:nvSpPr>
            <p:cNvPr id="96" name="Freihandform 95"/>
            <p:cNvSpPr/>
            <p:nvPr/>
          </p:nvSpPr>
          <p:spPr>
            <a:xfrm>
              <a:off x="2403987" y="2499852"/>
              <a:ext cx="840658" cy="162232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97" name="Freihandform 96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/>
            </a:p>
          </p:txBody>
        </p:sp>
        <p:sp>
          <p:nvSpPr>
            <p:cNvPr id="98" name="Textfeld 97"/>
            <p:cNvSpPr txBox="1"/>
            <p:nvPr/>
          </p:nvSpPr>
          <p:spPr>
            <a:xfrm>
              <a:off x="1198484" y="1655415"/>
              <a:ext cx="2275716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UIE =</a:t>
              </a:r>
            </a:p>
            <a:p>
              <a:r>
                <a:rPr lang="de-DE" sz="1600" dirty="0" err="1" smtClean="0"/>
                <a:t>TIMx</a:t>
              </a:r>
              <a:r>
                <a:rPr lang="de-DE" sz="1600" dirty="0" smtClean="0"/>
                <a:t>-&gt;DIER Bit0</a:t>
              </a:r>
            </a:p>
          </p:txBody>
        </p:sp>
        <p:sp>
          <p:nvSpPr>
            <p:cNvPr id="99" name="Textfeld 98"/>
            <p:cNvSpPr txBox="1"/>
            <p:nvPr/>
          </p:nvSpPr>
          <p:spPr>
            <a:xfrm>
              <a:off x="120086" y="5333493"/>
              <a:ext cx="1152596" cy="5753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 smtClean="0"/>
                <a:t>32MHz</a:t>
              </a:r>
            </a:p>
          </p:txBody>
        </p:sp>
        <p:sp>
          <p:nvSpPr>
            <p:cNvPr id="100" name="Textfeld 99"/>
            <p:cNvSpPr txBox="1"/>
            <p:nvPr/>
          </p:nvSpPr>
          <p:spPr>
            <a:xfrm>
              <a:off x="1203202" y="4302751"/>
              <a:ext cx="2411920" cy="993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600" dirty="0"/>
                <a:t>RCC-&gt;</a:t>
              </a:r>
              <a:r>
                <a:rPr lang="de-DE" sz="1600" dirty="0" smtClean="0"/>
                <a:t>APB1ENR</a:t>
              </a:r>
            </a:p>
            <a:p>
              <a:r>
                <a:rPr lang="de-DE" sz="1600" dirty="0" smtClean="0"/>
                <a:t>Bit 4</a:t>
              </a:r>
            </a:p>
          </p:txBody>
        </p:sp>
        <p:grpSp>
          <p:nvGrpSpPr>
            <p:cNvPr id="101" name="Gruppieren 100"/>
            <p:cNvGrpSpPr/>
            <p:nvPr/>
          </p:nvGrpSpPr>
          <p:grpSpPr>
            <a:xfrm>
              <a:off x="6667577" y="4575355"/>
              <a:ext cx="1254446" cy="1286813"/>
              <a:chOff x="6667577" y="4575355"/>
              <a:chExt cx="1254446" cy="1286813"/>
            </a:xfrm>
          </p:grpSpPr>
          <p:sp>
            <p:nvSpPr>
              <p:cNvPr id="102" name="Textfeld 101"/>
              <p:cNvSpPr txBox="1"/>
              <p:nvPr/>
            </p:nvSpPr>
            <p:spPr>
              <a:xfrm>
                <a:off x="6667577" y="4575355"/>
                <a:ext cx="1192031" cy="575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 err="1" smtClean="0"/>
                  <a:t>Reset</a:t>
                </a:r>
                <a:endParaRPr lang="de-DE" sz="1600" dirty="0" smtClean="0"/>
              </a:p>
            </p:txBody>
          </p:sp>
          <p:sp>
            <p:nvSpPr>
              <p:cNvPr id="103" name="Textfeld 102"/>
              <p:cNvSpPr txBox="1"/>
              <p:nvPr/>
            </p:nvSpPr>
            <p:spPr>
              <a:xfrm>
                <a:off x="6704676" y="5286849"/>
                <a:ext cx="1217347" cy="5753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600" dirty="0" err="1" smtClean="0"/>
                  <a:t>Enable</a:t>
                </a:r>
                <a:endParaRPr lang="de-DE" sz="1600" dirty="0" smtClean="0"/>
              </a:p>
            </p:txBody>
          </p:sp>
        </p:grp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442785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Töne Erzeugen</a:t>
            </a:r>
            <a:endParaRPr lang="de-DE" sz="2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2" y="1298376"/>
            <a:ext cx="6400800" cy="563375"/>
          </a:xfrm>
        </p:spPr>
        <p:txBody>
          <a:bodyPr/>
          <a:lstStyle/>
          <a:p>
            <a:r>
              <a:rPr lang="de-DE" dirty="0" smtClean="0"/>
              <a:t>Im Mikrocontroller: 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64" y="2078993"/>
            <a:ext cx="11159136" cy="1221796"/>
          </a:xfrm>
          <a:prstGeom prst="rect">
            <a:avLst/>
          </a:prstGeom>
        </p:spPr>
      </p:pic>
      <p:cxnSp>
        <p:nvCxnSpPr>
          <p:cNvPr id="24" name="Gerader Verbinder 23"/>
          <p:cNvCxnSpPr/>
          <p:nvPr/>
        </p:nvCxnSpPr>
        <p:spPr>
          <a:xfrm flipH="1">
            <a:off x="3253339" y="3217643"/>
            <a:ext cx="1431374" cy="21306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 flipV="1">
            <a:off x="4684712" y="2114851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 flipH="1">
            <a:off x="4684712" y="2062544"/>
            <a:ext cx="1331077" cy="2011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H="1" flipV="1">
            <a:off x="6015789" y="2113657"/>
            <a:ext cx="1" cy="1088402"/>
          </a:xfrm>
          <a:prstGeom prst="line">
            <a:avLst/>
          </a:prstGeom>
          <a:ln w="793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Legende mit Linie 1 37"/>
          <p:cNvSpPr/>
          <p:nvPr/>
        </p:nvSpPr>
        <p:spPr>
          <a:xfrm>
            <a:off x="5212616" y="1183078"/>
            <a:ext cx="1148631" cy="404261"/>
          </a:xfrm>
          <a:prstGeom prst="borderCallout1">
            <a:avLst>
              <a:gd name="adj1" fmla="val 97321"/>
              <a:gd name="adj2" fmla="val 47"/>
              <a:gd name="adj3" fmla="val 186310"/>
              <a:gd name="adj4" fmla="val -42523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A=!A;</a:t>
            </a:r>
            <a:endParaRPr lang="de-DE" dirty="0"/>
          </a:p>
        </p:txBody>
      </p:sp>
      <p:sp>
        <p:nvSpPr>
          <p:cNvPr id="40" name="Legende mit Linie 1 39"/>
          <p:cNvSpPr/>
          <p:nvPr/>
        </p:nvSpPr>
        <p:spPr>
          <a:xfrm>
            <a:off x="6510696" y="1161017"/>
            <a:ext cx="1148631" cy="404261"/>
          </a:xfrm>
          <a:prstGeom prst="borderCallout1">
            <a:avLst>
              <a:gd name="adj1" fmla="val 102083"/>
              <a:gd name="adj2" fmla="val -791"/>
              <a:gd name="adj3" fmla="val 217262"/>
              <a:gd name="adj4" fmla="val -39171"/>
            </a:avLst>
          </a:prstGeom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A=!A</a:t>
            </a:r>
            <a:endParaRPr lang="de-DE" dirty="0"/>
          </a:p>
        </p:txBody>
      </p:sp>
      <p:sp>
        <p:nvSpPr>
          <p:cNvPr id="51" name="Textfeld 50"/>
          <p:cNvSpPr txBox="1"/>
          <p:nvPr/>
        </p:nvSpPr>
        <p:spPr>
          <a:xfrm>
            <a:off x="4795074" y="2263998"/>
            <a:ext cx="1110354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High=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3467638" y="2200367"/>
            <a:ext cx="972151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Low=</a:t>
            </a:r>
          </a:p>
          <a:p>
            <a:r>
              <a:rPr lang="de-DE" sz="2400" dirty="0" smtClean="0">
                <a:solidFill>
                  <a:srgbClr val="FF0000"/>
                </a:solidFill>
              </a:rPr>
              <a:t>T/2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36884" y="3750852"/>
            <a:ext cx="3894088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FF00"/>
                </a:solidFill>
              </a:rPr>
              <a:t>T/2 = 0,001136s = 1,136ms =1136 µs</a:t>
            </a:r>
            <a:endParaRPr lang="de-DE" sz="2400" dirty="0">
              <a:solidFill>
                <a:srgbClr val="FFFF00"/>
              </a:solidFill>
            </a:endParaRPr>
          </a:p>
        </p:txBody>
      </p:sp>
      <p:sp>
        <p:nvSpPr>
          <p:cNvPr id="39" name="Textfeld 38"/>
          <p:cNvSpPr txBox="1"/>
          <p:nvPr/>
        </p:nvSpPr>
        <p:spPr>
          <a:xfrm>
            <a:off x="5674440" y="4349560"/>
            <a:ext cx="5326125" cy="175432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Wie kann der Timer eine Zeit von 1136µs erzeugen?</a:t>
            </a:r>
            <a:endParaRPr lang="de-DE" sz="3600" dirty="0">
              <a:solidFill>
                <a:srgbClr val="FFFF00"/>
              </a:solidFill>
            </a:endParaRPr>
          </a:p>
        </p:txBody>
      </p:sp>
      <p:sp>
        <p:nvSpPr>
          <p:cNvPr id="104" name="Textfeld 103"/>
          <p:cNvSpPr txBox="1"/>
          <p:nvPr/>
        </p:nvSpPr>
        <p:spPr>
          <a:xfrm>
            <a:off x="8095536" y="62664"/>
            <a:ext cx="4096464" cy="124627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Prozessortakt:</a:t>
            </a:r>
            <a:endParaRPr lang="de-DE" sz="3600" dirty="0">
              <a:solidFill>
                <a:srgbClr val="FFFF00"/>
              </a:solidFill>
            </a:endParaRPr>
          </a:p>
          <a:p>
            <a:pPr algn="ctr"/>
            <a:r>
              <a:rPr lang="de-DE" sz="3600" dirty="0" smtClean="0">
                <a:solidFill>
                  <a:srgbClr val="FFFF00"/>
                </a:solidFill>
              </a:rPr>
              <a:t>T</a:t>
            </a:r>
            <a:r>
              <a:rPr lang="de-DE" sz="3600" baseline="-25000" dirty="0" smtClean="0">
                <a:solidFill>
                  <a:srgbClr val="FFFF00"/>
                </a:solidFill>
              </a:rPr>
              <a:t>P</a:t>
            </a:r>
            <a:r>
              <a:rPr lang="de-DE" sz="3600" dirty="0" smtClean="0">
                <a:solidFill>
                  <a:srgbClr val="FFFF00"/>
                </a:solidFill>
              </a:rPr>
              <a:t>=31,25ns</a:t>
            </a:r>
            <a:endParaRPr lang="de-DE" sz="3600" dirty="0">
              <a:solidFill>
                <a:srgbClr val="FFFF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2020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784"/>
    </mc:Choice>
    <mc:Fallback>
      <p:transition spd="slow" advTm="147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9" grpId="0" animBg="1"/>
      <p:bldP spid="10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10.4|5.7|5.8|14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4.7|32.3|9.3|25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8|42.6|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7|4|1.3|38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|1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6.6|1.4|12.7|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4.3|22.3|14.4|24.8|7|5.6|1.6|1.3|1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6.9|9.4"/>
</p:tagLst>
</file>

<file path=ppt/theme/theme1.xml><?xml version="1.0" encoding="utf-8"?>
<a:theme xmlns:a="http://schemas.openxmlformats.org/drawingml/2006/main" name="Segment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861</Words>
  <Application>Microsoft Office PowerPoint</Application>
  <PresentationFormat>Breitbild</PresentationFormat>
  <Paragraphs>240</Paragraphs>
  <Slides>16</Slides>
  <Notes>0</Notes>
  <HiddenSlides>0</HiddenSlides>
  <MMClips>16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2" baseType="lpstr">
      <vt:lpstr>Arial</vt:lpstr>
      <vt:lpstr>Cambria Math</vt:lpstr>
      <vt:lpstr>Century Gothic</vt:lpstr>
      <vt:lpstr>Wingdings</vt:lpstr>
      <vt:lpstr>Wingdings 3</vt:lpstr>
      <vt:lpstr>Segment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  <vt:lpstr>Töne Erzeugen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Töne Erzeugen</dc:title>
  <dc:creator>Jörg Sturm</dc:creator>
  <cp:lastModifiedBy>Jörg Sturm</cp:lastModifiedBy>
  <cp:revision>25</cp:revision>
  <dcterms:created xsi:type="dcterms:W3CDTF">2018-10-24T15:39:12Z</dcterms:created>
  <dcterms:modified xsi:type="dcterms:W3CDTF">2020-06-03T15:13:59Z</dcterms:modified>
</cp:coreProperties>
</file>